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1" r:id="rId2"/>
    <p:sldMasterId id="2147483648" r:id="rId3"/>
  </p:sldMasterIdLst>
  <p:notesMasterIdLst>
    <p:notesMasterId r:id="rId77"/>
  </p:notesMasterIdLst>
  <p:handoutMasterIdLst>
    <p:handoutMasterId r:id="rId78"/>
  </p:handoutMasterIdLst>
  <p:sldIdLst>
    <p:sldId id="423" r:id="rId4"/>
    <p:sldId id="1900" r:id="rId5"/>
    <p:sldId id="1901" r:id="rId6"/>
    <p:sldId id="1902" r:id="rId7"/>
    <p:sldId id="1903" r:id="rId8"/>
    <p:sldId id="1904" r:id="rId9"/>
    <p:sldId id="1905" r:id="rId10"/>
    <p:sldId id="1906" r:id="rId11"/>
    <p:sldId id="1907" r:id="rId12"/>
    <p:sldId id="1908" r:id="rId13"/>
    <p:sldId id="1909" r:id="rId14"/>
    <p:sldId id="1910" r:id="rId15"/>
    <p:sldId id="1911" r:id="rId16"/>
    <p:sldId id="1912" r:id="rId17"/>
    <p:sldId id="1913" r:id="rId18"/>
    <p:sldId id="1914" r:id="rId19"/>
    <p:sldId id="1915" r:id="rId20"/>
    <p:sldId id="1916" r:id="rId21"/>
    <p:sldId id="1917" r:id="rId22"/>
    <p:sldId id="1918" r:id="rId23"/>
    <p:sldId id="1919" r:id="rId24"/>
    <p:sldId id="1920" r:id="rId25"/>
    <p:sldId id="1921" r:id="rId26"/>
    <p:sldId id="1922" r:id="rId27"/>
    <p:sldId id="1923" r:id="rId28"/>
    <p:sldId id="1924" r:id="rId29"/>
    <p:sldId id="1925" r:id="rId30"/>
    <p:sldId id="1926" r:id="rId31"/>
    <p:sldId id="1927" r:id="rId32"/>
    <p:sldId id="1928" r:id="rId33"/>
    <p:sldId id="1929" r:id="rId34"/>
    <p:sldId id="1930" r:id="rId35"/>
    <p:sldId id="1931" r:id="rId36"/>
    <p:sldId id="1932" r:id="rId37"/>
    <p:sldId id="1933" r:id="rId38"/>
    <p:sldId id="1934" r:id="rId39"/>
    <p:sldId id="1935" r:id="rId40"/>
    <p:sldId id="1936" r:id="rId41"/>
    <p:sldId id="478" r:id="rId42"/>
    <p:sldId id="1893" r:id="rId43"/>
    <p:sldId id="1457" r:id="rId44"/>
    <p:sldId id="1466" r:id="rId45"/>
    <p:sldId id="997" r:id="rId46"/>
    <p:sldId id="995" r:id="rId47"/>
    <p:sldId id="999" r:id="rId48"/>
    <p:sldId id="617" r:id="rId49"/>
    <p:sldId id="620" r:id="rId50"/>
    <p:sldId id="621" r:id="rId51"/>
    <p:sldId id="622" r:id="rId52"/>
    <p:sldId id="1199" r:id="rId53"/>
    <p:sldId id="996" r:id="rId54"/>
    <p:sldId id="994" r:id="rId55"/>
    <p:sldId id="1259" r:id="rId56"/>
    <p:sldId id="1040" r:id="rId57"/>
    <p:sldId id="1069" r:id="rId58"/>
    <p:sldId id="1068" r:id="rId59"/>
    <p:sldId id="1074" r:id="rId60"/>
    <p:sldId id="1067" r:id="rId61"/>
    <p:sldId id="1071" r:id="rId62"/>
    <p:sldId id="1072" r:id="rId63"/>
    <p:sldId id="1073" r:id="rId64"/>
    <p:sldId id="1075" r:id="rId65"/>
    <p:sldId id="1897" r:id="rId66"/>
    <p:sldId id="1894" r:id="rId67"/>
    <p:sldId id="384" r:id="rId68"/>
    <p:sldId id="427" r:id="rId69"/>
    <p:sldId id="428" r:id="rId70"/>
    <p:sldId id="438" r:id="rId71"/>
    <p:sldId id="444" r:id="rId72"/>
    <p:sldId id="1896" r:id="rId73"/>
    <p:sldId id="480" r:id="rId74"/>
    <p:sldId id="1899" r:id="rId75"/>
    <p:sldId id="1898" r:id="rId76"/>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ntroduction" id="{57CBCE98-0069-FB43-AAF2-E3B87A337F97}">
          <p14:sldIdLst>
            <p14:sldId id="423"/>
          </p14:sldIdLst>
        </p14:section>
        <p14:section name="Emily Shuman's Slides" id="{1662EC39-6FD9-EC4D-A1E1-4C611D708F69}">
          <p14:sldIdLst>
            <p14:sldId id="1900"/>
            <p14:sldId id="1901"/>
            <p14:sldId id="1902"/>
            <p14:sldId id="1903"/>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923"/>
            <p14:sldId id="1924"/>
            <p14:sldId id="1925"/>
            <p14:sldId id="1926"/>
            <p14:sldId id="1927"/>
            <p14:sldId id="1928"/>
            <p14:sldId id="1929"/>
            <p14:sldId id="1930"/>
            <p14:sldId id="1931"/>
            <p14:sldId id="1932"/>
            <p14:sldId id="1933"/>
            <p14:sldId id="1934"/>
            <p14:sldId id="1935"/>
            <p14:sldId id="1936"/>
          </p14:sldIdLst>
        </p14:section>
        <p14:section name="Accessible Routes" id="{09D4E90E-41B0-9244-82E9-D46E853BC769}">
          <p14:sldIdLst>
            <p14:sldId id="478"/>
            <p14:sldId id="1893"/>
            <p14:sldId id="1457"/>
            <p14:sldId id="1466"/>
            <p14:sldId id="997"/>
            <p14:sldId id="995"/>
            <p14:sldId id="999"/>
            <p14:sldId id="617"/>
            <p14:sldId id="620"/>
            <p14:sldId id="621"/>
            <p14:sldId id="622"/>
            <p14:sldId id="1199"/>
            <p14:sldId id="996"/>
            <p14:sldId id="994"/>
          </p14:sldIdLst>
        </p14:section>
        <p14:section name="Toilet Rooms" id="{C21159F6-C56E-FF4C-9E3E-2E7DA31EE566}">
          <p14:sldIdLst>
            <p14:sldId id="1259"/>
            <p14:sldId id="1040"/>
            <p14:sldId id="1069"/>
            <p14:sldId id="1068"/>
            <p14:sldId id="1074"/>
            <p14:sldId id="1067"/>
            <p14:sldId id="1071"/>
            <p14:sldId id="1072"/>
            <p14:sldId id="1073"/>
            <p14:sldId id="1075"/>
          </p14:sldIdLst>
        </p14:section>
        <p14:section name="Accessible Waiting &amp; Examination Rooms" id="{82E12D5B-F3F1-4D43-924D-DCB487546D3C}">
          <p14:sldIdLst>
            <p14:sldId id="1897"/>
            <p14:sldId id="1894"/>
          </p14:sldIdLst>
        </p14:section>
        <p14:section name="Medical Diagnostic Equipment" id="{90B39D31-966F-A946-B498-3FB5EB2715B9}">
          <p14:sldIdLst>
            <p14:sldId id="384"/>
            <p14:sldId id="427"/>
            <p14:sldId id="428"/>
            <p14:sldId id="438"/>
            <p14:sldId id="444"/>
            <p14:sldId id="1896"/>
            <p14:sldId id="480"/>
            <p14:sldId id="1899"/>
            <p14:sldId id="1898"/>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guide id="6" pos="1007">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0A3F8D"/>
    <a:srgbClr val="00559B"/>
    <a:srgbClr val="E3BA17"/>
    <a:srgbClr val="E8C109"/>
    <a:srgbClr val="0A3F8F"/>
    <a:srgbClr val="00009A"/>
    <a:srgbClr val="FFC000"/>
    <a:srgbClr val="F4CB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1" autoAdjust="0"/>
    <p:restoredTop sz="79052" autoAdjust="0"/>
  </p:normalViewPr>
  <p:slideViewPr>
    <p:cSldViewPr showGuides="1">
      <p:cViewPr varScale="1">
        <p:scale>
          <a:sx n="90" d="100"/>
          <a:sy n="90" d="100"/>
        </p:scale>
        <p:origin x="732" y="96"/>
      </p:cViewPr>
      <p:guideLst>
        <p:guide orient="horz" pos="2160"/>
        <p:guide pos="3839"/>
        <p:guide pos="100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1742" y="-23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BDB7646E-8811-423A-9C42-2CBFADA00A96}" type="datetimeFigureOut">
              <a:rPr lang="en-US" smtClean="0"/>
              <a:t>7/23/2020</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04360E59-1627-4404-ACC5-51C744AB0F27}" type="slidenum">
              <a:rPr lang="en-US" smtClean="0"/>
              <a:t>‹#›</a:t>
            </a:fld>
            <a:endParaRPr lang="en-US" dirty="0"/>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solidFill>
                  <a:schemeClr val="tx1"/>
                </a:solidFill>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solidFill>
                  <a:schemeClr val="tx1"/>
                </a:solidFill>
              </a:defRPr>
            </a:lvl1pPr>
          </a:lstStyle>
          <a:p>
            <a:fld id="{D677E230-58DD-43ED-96A1-552DDAB53532}" type="datetimeFigureOut">
              <a:rPr lang="en-US" smtClean="0"/>
              <a:pPr/>
              <a:t>7/23/2020</a:t>
            </a:fld>
            <a:endParaRPr lang="en-US" dirty="0"/>
          </a:p>
        </p:txBody>
      </p:sp>
      <p:sp>
        <p:nvSpPr>
          <p:cNvPr id="4" name="Slide Image Placeholder 3"/>
          <p:cNvSpPr>
            <a:spLocks noGrp="1" noRot="1" noChangeAspect="1"/>
          </p:cNvSpPr>
          <p:nvPr>
            <p:ph type="sldImg" idx="2"/>
          </p:nvPr>
        </p:nvSpPr>
        <p:spPr>
          <a:xfrm>
            <a:off x="458788" y="719138"/>
            <a:ext cx="6397625"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solidFill>
                  <a:schemeClr val="tx1"/>
                </a:solidFill>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solidFill>
                  <a:schemeClr val="tx1"/>
                </a:solidFill>
              </a:defRPr>
            </a:lvl1pPr>
          </a:lstStyle>
          <a:p>
            <a:fld id="{841221E5-7225-48EB-A4EE-420E7BFCF705}" type="slidenum">
              <a:rPr lang="en-US" smtClean="0"/>
              <a:pPr/>
              <a:t>‹#›</a:t>
            </a:fld>
            <a:endParaRPr lang="en-US"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265">
              <a:defRPr/>
            </a:pPr>
            <a:fld id="{94595F0F-4450-514D-A03D-6A87631331EF}" type="slidenum">
              <a:rPr lang="en-US">
                <a:solidFill>
                  <a:prstClr val="black"/>
                </a:solidFill>
                <a:latin typeface="Calibri"/>
              </a:rPr>
              <a:pPr defTabSz="483265">
                <a:defRPr/>
              </a:pPr>
              <a:t>1</a:t>
            </a:fld>
            <a:endParaRPr lang="en-US" dirty="0">
              <a:solidFill>
                <a:prstClr val="black"/>
              </a:solidFill>
              <a:latin typeface="Calibri"/>
            </a:endParaRPr>
          </a:p>
        </p:txBody>
      </p:sp>
    </p:spTree>
    <p:extLst>
      <p:ext uri="{BB962C8B-B14F-4D97-AF65-F5344CB8AC3E}">
        <p14:creationId xmlns:p14="http://schemas.microsoft.com/office/powerpoint/2010/main" val="420039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83265">
              <a:defRPr/>
            </a:pPr>
            <a:fld id="{94595F0F-4450-514D-A03D-6A87631331EF}" type="slidenum">
              <a:rPr lang="en-US">
                <a:solidFill>
                  <a:prstClr val="black"/>
                </a:solidFill>
                <a:latin typeface="Calibri"/>
              </a:rPr>
              <a:pPr defTabSz="483265">
                <a:defRPr/>
              </a:pPr>
              <a:t>45</a:t>
            </a:fld>
            <a:endParaRPr lang="en-US" dirty="0">
              <a:solidFill>
                <a:prstClr val="black"/>
              </a:solidFill>
              <a:latin typeface="Calibri"/>
            </a:endParaRPr>
          </a:p>
        </p:txBody>
      </p:sp>
      <p:sp>
        <p:nvSpPr>
          <p:cNvPr id="5" name="Rectangle 4">
            <a:extLst>
              <a:ext uri="{FF2B5EF4-FFF2-40B4-BE49-F238E27FC236}">
                <a16:creationId xmlns:a16="http://schemas.microsoft.com/office/drawing/2014/main" id="{5D1AF4B2-973F-43A9-BBAE-85465EE4A2D7}"/>
              </a:ext>
            </a:extLst>
          </p:cNvPr>
          <p:cNvSpPr/>
          <p:nvPr/>
        </p:nvSpPr>
        <p:spPr>
          <a:xfrm>
            <a:off x="408093" y="4320540"/>
            <a:ext cx="6663267" cy="4160249"/>
          </a:xfrm>
          <a:prstGeom prst="rect">
            <a:avLst/>
          </a:prstGeom>
        </p:spPr>
        <p:txBody>
          <a:bodyPr wrap="square" lIns="96653" tIns="48327" rIns="96653" bIns="48327">
            <a:spAutoFit/>
          </a:bodyPr>
          <a:lstStyle/>
          <a:p>
            <a:r>
              <a:rPr lang="en-US" sz="1200" dirty="0"/>
              <a:t>To ensure equitable access to care, health care providers must take appropriate steps to ensure that their facilities and offices meet the architectural accessibility requirements of the ADA. Moreover, they must provide effective communication that patients require. For example, patients who are deaf may require a Sign Language interpreter (ASL). Or an individual who has a vision disability may require materials in alternative formats. </a:t>
            </a:r>
          </a:p>
          <a:p>
            <a:endParaRPr lang="en-US" sz="1200" dirty="0"/>
          </a:p>
          <a:p>
            <a:r>
              <a:rPr lang="en-US" sz="1200" dirty="0"/>
              <a:t>Accessible medical equipment such as height-adjustable examination tables ensure that individuals with mobility disabilities can get on the table and be examined.  This gives an equal opportunity to receive health care services.</a:t>
            </a:r>
          </a:p>
          <a:p>
            <a:endParaRPr lang="en-US" sz="1200" dirty="0"/>
          </a:p>
          <a:p>
            <a:r>
              <a:rPr lang="en-US" sz="1200" dirty="0"/>
              <a:t>The ADA also requires reasonable modifications in policies, practices, and procedures when necessary to afford goods and services to a person with a disability. For example, reasonable modifications may include modifying the level of language used for some people with cognitive, learning or other intellectual disabilities or modifying standard exam time.   </a:t>
            </a:r>
          </a:p>
          <a:p>
            <a:endParaRPr lang="en-US" sz="1200" dirty="0"/>
          </a:p>
          <a:p>
            <a:r>
              <a:rPr lang="en-US" sz="1200" dirty="0"/>
              <a:t>If the health care provider can demonstrate that modifying the policy or practice would </a:t>
            </a:r>
            <a:r>
              <a:rPr lang="en-US" sz="1200" u="sng" dirty="0"/>
              <a:t>fundamentally alter</a:t>
            </a:r>
            <a:r>
              <a:rPr lang="en-US" sz="1200" dirty="0"/>
              <a:t> the nature of the goods and services provided, then there is no requirement for the modification. </a:t>
            </a:r>
          </a:p>
          <a:p>
            <a:r>
              <a:rPr lang="en-US" sz="1200" dirty="0"/>
              <a:t>For more information about the ADA, see the US Department of Justice website at:  http://www.ada.gov/</a:t>
            </a:r>
          </a:p>
        </p:txBody>
      </p:sp>
    </p:spTree>
    <p:extLst>
      <p:ext uri="{BB962C8B-B14F-4D97-AF65-F5344CB8AC3E}">
        <p14:creationId xmlns:p14="http://schemas.microsoft.com/office/powerpoint/2010/main" val="254468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46</a:t>
            </a:fld>
            <a:endParaRPr lang="en-US" dirty="0"/>
          </a:p>
        </p:txBody>
      </p:sp>
    </p:spTree>
    <p:extLst>
      <p:ext uri="{BB962C8B-B14F-4D97-AF65-F5344CB8AC3E}">
        <p14:creationId xmlns:p14="http://schemas.microsoft.com/office/powerpoint/2010/main" val="143319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83265">
              <a:defRPr/>
            </a:pPr>
            <a:fld id="{94595F0F-4450-514D-A03D-6A87631331EF}" type="slidenum">
              <a:rPr lang="en-US">
                <a:solidFill>
                  <a:prstClr val="black"/>
                </a:solidFill>
                <a:latin typeface="Calibri"/>
              </a:rPr>
              <a:pPr defTabSz="483265">
                <a:defRPr/>
              </a:pPr>
              <a:t>51</a:t>
            </a:fld>
            <a:endParaRPr lang="en-US" dirty="0">
              <a:solidFill>
                <a:prstClr val="black"/>
              </a:solidFill>
              <a:latin typeface="Calibri"/>
            </a:endParaRPr>
          </a:p>
        </p:txBody>
      </p:sp>
      <p:sp>
        <p:nvSpPr>
          <p:cNvPr id="5" name="Rectangle 4">
            <a:extLst>
              <a:ext uri="{FF2B5EF4-FFF2-40B4-BE49-F238E27FC236}">
                <a16:creationId xmlns:a16="http://schemas.microsoft.com/office/drawing/2014/main" id="{5D1AF4B2-973F-43A9-BBAE-85465EE4A2D7}"/>
              </a:ext>
            </a:extLst>
          </p:cNvPr>
          <p:cNvSpPr/>
          <p:nvPr/>
        </p:nvSpPr>
        <p:spPr>
          <a:xfrm>
            <a:off x="408093" y="4320540"/>
            <a:ext cx="6663267" cy="4160249"/>
          </a:xfrm>
          <a:prstGeom prst="rect">
            <a:avLst/>
          </a:prstGeom>
        </p:spPr>
        <p:txBody>
          <a:bodyPr wrap="square" lIns="96653" tIns="48327" rIns="96653" bIns="48327">
            <a:spAutoFit/>
          </a:bodyPr>
          <a:lstStyle/>
          <a:p>
            <a:r>
              <a:rPr lang="en-US" sz="1200" dirty="0"/>
              <a:t>To ensure equitable access to care, health care providers must take appropriate steps to ensure that their facilities and offices meet the architectural accessibility requirements of the ADA. Moreover, they must provide effective communication that patients require. For example, patients who are deaf may require a Sign Language interpreter (ASL). Or an individual who has a vision disability may require materials in alternative formats. </a:t>
            </a:r>
          </a:p>
          <a:p>
            <a:endParaRPr lang="en-US" sz="1200" dirty="0"/>
          </a:p>
          <a:p>
            <a:r>
              <a:rPr lang="en-US" sz="1200" dirty="0"/>
              <a:t>Accessible medical equipment such as height-adjustable examination tables ensure that individuals with mobility disabilities can get on the table and be examined.  This gives an equal opportunity to receive health care services.</a:t>
            </a:r>
          </a:p>
          <a:p>
            <a:endParaRPr lang="en-US" sz="1200" dirty="0"/>
          </a:p>
          <a:p>
            <a:r>
              <a:rPr lang="en-US" sz="1200" dirty="0"/>
              <a:t>The ADA also requires reasonable modifications in policies, practices, and procedures when necessary to afford goods and services to a person with a disability. For example, reasonable modifications may include modifying the level of language used for some people with cognitive, learning or other intellectual disabilities or modifying standard exam time.   </a:t>
            </a:r>
          </a:p>
          <a:p>
            <a:endParaRPr lang="en-US" sz="1200" dirty="0"/>
          </a:p>
          <a:p>
            <a:r>
              <a:rPr lang="en-US" sz="1200" dirty="0"/>
              <a:t>If the health care provider can demonstrate that modifying the policy or practice would </a:t>
            </a:r>
            <a:r>
              <a:rPr lang="en-US" sz="1200" u="sng" dirty="0"/>
              <a:t>fundamentally alter</a:t>
            </a:r>
            <a:r>
              <a:rPr lang="en-US" sz="1200" dirty="0"/>
              <a:t> the nature of the goods and services provided, then there is no requirement for the modification. </a:t>
            </a:r>
          </a:p>
          <a:p>
            <a:r>
              <a:rPr lang="en-US" sz="1200" dirty="0"/>
              <a:t>For more information about the ADA, see the US Department of Justice website at:  http://www.ada.gov/</a:t>
            </a:r>
          </a:p>
        </p:txBody>
      </p:sp>
    </p:spTree>
    <p:extLst>
      <p:ext uri="{BB962C8B-B14F-4D97-AF65-F5344CB8AC3E}">
        <p14:creationId xmlns:p14="http://schemas.microsoft.com/office/powerpoint/2010/main" val="124697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52475"/>
            <a:ext cx="6665912" cy="3751263"/>
          </a:xfrm>
        </p:spPr>
      </p:sp>
      <p:sp>
        <p:nvSpPr>
          <p:cNvPr id="4" name="Slide Number Placeholder 3"/>
          <p:cNvSpPr>
            <a:spLocks noGrp="1"/>
          </p:cNvSpPr>
          <p:nvPr>
            <p:ph type="sldNum" sz="quarter" idx="10"/>
          </p:nvPr>
        </p:nvSpPr>
        <p:spPr/>
        <p:txBody>
          <a:bodyPr/>
          <a:lstStyle/>
          <a:p>
            <a:pPr defTabSz="948507">
              <a:defRPr/>
            </a:pPr>
            <a:endParaRPr lang="en-US" dirty="0">
              <a:solidFill>
                <a:prstClr val="black"/>
              </a:solidFill>
              <a:latin typeface="Calibri"/>
            </a:endParaRPr>
          </a:p>
        </p:txBody>
      </p:sp>
      <p:sp>
        <p:nvSpPr>
          <p:cNvPr id="5" name="Notes Placeholder 2"/>
          <p:cNvSpPr txBox="1">
            <a:spLocks noGrp="1"/>
          </p:cNvSpPr>
          <p:nvPr>
            <p:ph type="body" idx="1"/>
          </p:nvPr>
        </p:nvSpPr>
        <p:spPr bwMode="auto">
          <a:prstGeom prst="rect">
            <a:avLst/>
          </a:prstGeom>
          <a:noFill/>
          <a:ln w="9525">
            <a:noFill/>
            <a:miter lim="800000"/>
            <a:headEnd/>
            <a:tailEnd/>
          </a:ln>
          <a:effectLst/>
        </p:spPr>
        <p:txBody>
          <a:bodyPr vert="horz" wrap="square" lIns="97026" tIns="48515" rIns="97026" bIns="48515"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2963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EF1641-D7D7-40CE-9EF7-D44C081CFACE}" type="slidenum">
              <a:rPr lang="en-US" smtClean="0"/>
              <a:t>7</a:t>
            </a:fld>
            <a:endParaRPr lang="en-US"/>
          </a:p>
        </p:txBody>
      </p:sp>
    </p:spTree>
    <p:extLst>
      <p:ext uri="{BB962C8B-B14F-4D97-AF65-F5344CB8AC3E}">
        <p14:creationId xmlns:p14="http://schemas.microsoft.com/office/powerpoint/2010/main" val="392504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EF1641-D7D7-40CE-9EF7-D44C081CFACE}" type="slidenum">
              <a:rPr lang="en-US" smtClean="0"/>
              <a:t>12</a:t>
            </a:fld>
            <a:endParaRPr lang="en-US"/>
          </a:p>
        </p:txBody>
      </p:sp>
    </p:spTree>
    <p:extLst>
      <p:ext uri="{BB962C8B-B14F-4D97-AF65-F5344CB8AC3E}">
        <p14:creationId xmlns:p14="http://schemas.microsoft.com/office/powerpoint/2010/main" val="155075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EF1641-D7D7-40CE-9EF7-D44C081CFACE}" type="slidenum">
              <a:rPr lang="en-US" smtClean="0"/>
              <a:t>18</a:t>
            </a:fld>
            <a:endParaRPr lang="en-US"/>
          </a:p>
        </p:txBody>
      </p:sp>
    </p:spTree>
    <p:extLst>
      <p:ext uri="{BB962C8B-B14F-4D97-AF65-F5344CB8AC3E}">
        <p14:creationId xmlns:p14="http://schemas.microsoft.com/office/powerpoint/2010/main" val="18611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EF1641-D7D7-40CE-9EF7-D44C081CFACE}" type="slidenum">
              <a:rPr lang="en-US" smtClean="0"/>
              <a:t>21</a:t>
            </a:fld>
            <a:endParaRPr lang="en-US"/>
          </a:p>
        </p:txBody>
      </p:sp>
    </p:spTree>
    <p:extLst>
      <p:ext uri="{BB962C8B-B14F-4D97-AF65-F5344CB8AC3E}">
        <p14:creationId xmlns:p14="http://schemas.microsoft.com/office/powerpoint/2010/main" val="205829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83265">
              <a:defRPr/>
            </a:pPr>
            <a:fld id="{94595F0F-4450-514D-A03D-6A87631331EF}" type="slidenum">
              <a:rPr lang="en-US">
                <a:solidFill>
                  <a:prstClr val="black"/>
                </a:solidFill>
                <a:latin typeface="Calibri"/>
              </a:rPr>
              <a:pPr defTabSz="483265">
                <a:defRPr/>
              </a:pPr>
              <a:t>39</a:t>
            </a:fld>
            <a:endParaRPr lang="en-US" dirty="0">
              <a:solidFill>
                <a:prstClr val="black"/>
              </a:solidFill>
              <a:latin typeface="Calibri"/>
            </a:endParaRPr>
          </a:p>
        </p:txBody>
      </p:sp>
      <p:sp>
        <p:nvSpPr>
          <p:cNvPr id="5" name="Rectangle 4">
            <a:extLst>
              <a:ext uri="{FF2B5EF4-FFF2-40B4-BE49-F238E27FC236}">
                <a16:creationId xmlns:a16="http://schemas.microsoft.com/office/drawing/2014/main" id="{5D1AF4B2-973F-43A9-BBAE-85465EE4A2D7}"/>
              </a:ext>
            </a:extLst>
          </p:cNvPr>
          <p:cNvSpPr/>
          <p:nvPr/>
        </p:nvSpPr>
        <p:spPr>
          <a:xfrm>
            <a:off x="408093" y="4320540"/>
            <a:ext cx="6663267" cy="3790917"/>
          </a:xfrm>
          <a:prstGeom prst="rect">
            <a:avLst/>
          </a:prstGeom>
        </p:spPr>
        <p:txBody>
          <a:bodyPr wrap="square" lIns="96653" tIns="48327" rIns="96653" bIns="48327">
            <a:spAutoFit/>
          </a:bodyPr>
          <a:lstStyle/>
          <a:p>
            <a:r>
              <a:rPr lang="en-US" sz="1200" dirty="0"/>
              <a:t>To ensure equitable access to care, health care providers must take appropriate steps to ensure that their facilities and offices meet the architectural accessibility requirements of the ADA. Moreover, they must provide effective communication that patients require. For example, patients who are deaf may require a Sign Language interpreter (ASL). Or an individual who has a vision disability may require materials in alternative formats. </a:t>
            </a:r>
          </a:p>
          <a:p>
            <a:endParaRPr lang="en-US" sz="1200" dirty="0"/>
          </a:p>
          <a:p>
            <a:r>
              <a:rPr lang="en-US" sz="1200" dirty="0"/>
              <a:t>Accessible medical equipment such as height-adjustable examination tables ensure that individuals with mobility disabilities can get on the table and be examined.  This gives an equal opportunity to receive health care services.</a:t>
            </a:r>
          </a:p>
          <a:p>
            <a:endParaRPr lang="en-US" sz="1200" dirty="0"/>
          </a:p>
          <a:p>
            <a:r>
              <a:rPr lang="en-US" sz="1200" dirty="0"/>
              <a:t>The ADA also requires reasonable modifications in policies, practices, and procedures when necessary to afford goods and services to a person with a disability. For example, reasonable modifications may include modifying the level of language used for some people with cognitive, learning or other intellectual disabilities or modifying standard exam time.   </a:t>
            </a:r>
          </a:p>
          <a:p>
            <a:endParaRPr lang="en-US" sz="1200" dirty="0"/>
          </a:p>
          <a:p>
            <a:r>
              <a:rPr lang="en-US" sz="1200" dirty="0"/>
              <a:t>If the health care provider can demonstrate that modifying the policy or practice would </a:t>
            </a:r>
            <a:r>
              <a:rPr lang="en-US" sz="1200" u="sng" dirty="0"/>
              <a:t>fundamentally alter</a:t>
            </a:r>
            <a:r>
              <a:rPr lang="en-US" sz="1200" dirty="0"/>
              <a:t> the nature of the goods and services provided, then there is no requirement for the modification. </a:t>
            </a:r>
          </a:p>
          <a:p>
            <a:r>
              <a:rPr lang="en-US" sz="1200" dirty="0"/>
              <a:t>For more information about the ADA, see the US Department of Justice website at:  http://www.ada.gov/</a:t>
            </a:r>
          </a:p>
        </p:txBody>
      </p:sp>
    </p:spTree>
    <p:extLst>
      <p:ext uri="{BB962C8B-B14F-4D97-AF65-F5344CB8AC3E}">
        <p14:creationId xmlns:p14="http://schemas.microsoft.com/office/powerpoint/2010/main" val="42439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9BB8D666-ACAA-49B6-B8DF-BF12C408A39B}" type="slidenum">
              <a:rPr lang="en-US">
                <a:solidFill>
                  <a:prstClr val="black"/>
                </a:solidFill>
                <a:latin typeface="Calibri"/>
              </a:rPr>
              <a:pPr defTabSz="948507">
                <a:defRPr/>
              </a:pPr>
              <a:t>41</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defTabSz="948507">
              <a:defRPr/>
            </a:pPr>
            <a:r>
              <a:rPr lang="en-US" dirty="0">
                <a:solidFill>
                  <a:prstClr val="black"/>
                </a:solidFill>
                <a:latin typeface="Calibri"/>
              </a:rPr>
              <a:t>Pacific ADA Center © 2018</a:t>
            </a:r>
          </a:p>
        </p:txBody>
      </p:sp>
    </p:spTree>
    <p:extLst>
      <p:ext uri="{BB962C8B-B14F-4D97-AF65-F5344CB8AC3E}">
        <p14:creationId xmlns:p14="http://schemas.microsoft.com/office/powerpoint/2010/main" val="50318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1181100"/>
            <a:ext cx="566420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9BB8D666-ACAA-49B6-B8DF-BF12C408A39B}" type="slidenum">
              <a:rPr lang="en-US">
                <a:solidFill>
                  <a:prstClr val="black"/>
                </a:solidFill>
                <a:latin typeface="Calibri"/>
              </a:rPr>
              <a:pPr defTabSz="948507">
                <a:defRPr/>
              </a:pPr>
              <a:t>42</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defTabSz="948507">
              <a:defRPr/>
            </a:pPr>
            <a:r>
              <a:rPr lang="en-US" dirty="0">
                <a:solidFill>
                  <a:prstClr val="black"/>
                </a:solidFill>
                <a:latin typeface="Calibri"/>
              </a:rPr>
              <a:t>Pacific ADA Center © 2018</a:t>
            </a:r>
          </a:p>
        </p:txBody>
      </p:sp>
    </p:spTree>
    <p:extLst>
      <p:ext uri="{BB962C8B-B14F-4D97-AF65-F5344CB8AC3E}">
        <p14:creationId xmlns:p14="http://schemas.microsoft.com/office/powerpoint/2010/main" val="190065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83265">
              <a:defRPr/>
            </a:pPr>
            <a:fld id="{94595F0F-4450-514D-A03D-6A87631331EF}" type="slidenum">
              <a:rPr lang="en-US">
                <a:solidFill>
                  <a:prstClr val="black"/>
                </a:solidFill>
                <a:latin typeface="Calibri"/>
              </a:rPr>
              <a:pPr defTabSz="483265">
                <a:defRPr/>
              </a:pPr>
              <a:t>43</a:t>
            </a:fld>
            <a:endParaRPr lang="en-US" dirty="0">
              <a:solidFill>
                <a:prstClr val="black"/>
              </a:solidFill>
              <a:latin typeface="Calibri"/>
            </a:endParaRPr>
          </a:p>
        </p:txBody>
      </p:sp>
      <p:sp>
        <p:nvSpPr>
          <p:cNvPr id="5" name="Rectangle 4">
            <a:extLst>
              <a:ext uri="{FF2B5EF4-FFF2-40B4-BE49-F238E27FC236}">
                <a16:creationId xmlns:a16="http://schemas.microsoft.com/office/drawing/2014/main" id="{5D1AF4B2-973F-43A9-BBAE-85465EE4A2D7}"/>
              </a:ext>
            </a:extLst>
          </p:cNvPr>
          <p:cNvSpPr/>
          <p:nvPr/>
        </p:nvSpPr>
        <p:spPr>
          <a:xfrm>
            <a:off x="408093" y="4320540"/>
            <a:ext cx="6663267" cy="4160249"/>
          </a:xfrm>
          <a:prstGeom prst="rect">
            <a:avLst/>
          </a:prstGeom>
        </p:spPr>
        <p:txBody>
          <a:bodyPr wrap="square" lIns="96653" tIns="48327" rIns="96653" bIns="48327">
            <a:spAutoFit/>
          </a:bodyPr>
          <a:lstStyle/>
          <a:p>
            <a:r>
              <a:rPr lang="en-US" sz="1200" dirty="0"/>
              <a:t>To ensure equitable access to care, health care providers must take appropriate steps to ensure that their facilities and offices meet the architectural accessibility requirements of the ADA. Moreover, they must provide effective communication that patients require. For example, patients who are deaf may require a Sign Language interpreter (ASL). Or an individual who has a vision disability may require materials in alternative formats. </a:t>
            </a:r>
          </a:p>
          <a:p>
            <a:endParaRPr lang="en-US" sz="1200" dirty="0"/>
          </a:p>
          <a:p>
            <a:r>
              <a:rPr lang="en-US" sz="1200" dirty="0"/>
              <a:t>Accessible medical equipment such as height-adjustable examination tables ensure that individuals with mobility disabilities can get on the table and be examined.  This gives an equal opportunity to receive health care services.</a:t>
            </a:r>
          </a:p>
          <a:p>
            <a:endParaRPr lang="en-US" sz="1200" dirty="0"/>
          </a:p>
          <a:p>
            <a:r>
              <a:rPr lang="en-US" sz="1200" dirty="0"/>
              <a:t>The ADA also requires reasonable modifications in policies, practices, and procedures when necessary to afford goods and services to a person with a disability. For example, reasonable modifications may include modifying the level of language used for some people with cognitive, learning or other intellectual disabilities or modifying standard exam time.   </a:t>
            </a:r>
          </a:p>
          <a:p>
            <a:endParaRPr lang="en-US" sz="1200" dirty="0"/>
          </a:p>
          <a:p>
            <a:r>
              <a:rPr lang="en-US" sz="1200" dirty="0"/>
              <a:t>If the health care provider can demonstrate that modifying the policy or practice would </a:t>
            </a:r>
            <a:r>
              <a:rPr lang="en-US" sz="1200" u="sng" dirty="0"/>
              <a:t>fundamentally alter</a:t>
            </a:r>
            <a:r>
              <a:rPr lang="en-US" sz="1200" dirty="0"/>
              <a:t> the nature of the goods and services provided, then there is no requirement for the modification. </a:t>
            </a:r>
          </a:p>
          <a:p>
            <a:r>
              <a:rPr lang="en-US" sz="1200" dirty="0"/>
              <a:t>For more information about the ADA, see the US Department of Justice website at:  http://www.ada.gov/</a:t>
            </a:r>
          </a:p>
        </p:txBody>
      </p:sp>
    </p:spTree>
    <p:extLst>
      <p:ext uri="{BB962C8B-B14F-4D97-AF65-F5344CB8AC3E}">
        <p14:creationId xmlns:p14="http://schemas.microsoft.com/office/powerpoint/2010/main" val="369186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dirty="0"/>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167400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3295698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4287098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2" y="609600"/>
            <a:ext cx="10360501" cy="1143000"/>
          </a:xfrm>
        </p:spPr>
        <p:txBody>
          <a:bodyPr/>
          <a:lstStyle/>
          <a:p>
            <a:r>
              <a:rPr lang="en-US"/>
              <a:t>Click to edit Master title style</a:t>
            </a:r>
          </a:p>
        </p:txBody>
      </p:sp>
      <p:sp>
        <p:nvSpPr>
          <p:cNvPr id="3" name="Text Placeholder 2"/>
          <p:cNvSpPr>
            <a:spLocks noGrp="1"/>
          </p:cNvSpPr>
          <p:nvPr>
            <p:ph type="body" sz="half" idx="1"/>
          </p:nvPr>
        </p:nvSpPr>
        <p:spPr>
          <a:xfrm>
            <a:off x="914162" y="1981200"/>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162" y="6248400"/>
            <a:ext cx="2539339"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164515" y="6248400"/>
            <a:ext cx="3859795"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5324" y="6248400"/>
            <a:ext cx="2539339" cy="457200"/>
          </a:xfrm>
          <a:prstGeom prst="rect">
            <a:avLst/>
          </a:prstGeom>
          <a:ln/>
        </p:spPr>
        <p:txBody>
          <a:bodyPr/>
          <a:lstStyle>
            <a:lvl1pPr>
              <a:defRPr/>
            </a:lvl1pPr>
          </a:lstStyle>
          <a:p>
            <a:pPr>
              <a:defRPr/>
            </a:pPr>
            <a:fld id="{E1ECB456-702B-462E-AF62-0B983FD5DC3B}" type="slidenum">
              <a:rPr lang="en-US" altLang="en-US"/>
              <a:pPr>
                <a:defRPr/>
              </a:pPr>
              <a:t>‹#›</a:t>
            </a:fld>
            <a:endParaRPr lang="en-US" altLang="en-US" dirty="0"/>
          </a:p>
        </p:txBody>
      </p:sp>
    </p:spTree>
    <p:extLst>
      <p:ext uri="{BB962C8B-B14F-4D97-AF65-F5344CB8AC3E}">
        <p14:creationId xmlns:p14="http://schemas.microsoft.com/office/powerpoint/2010/main" val="40800986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823E-FF84-4328-8F1B-CB9A3CA9830A}"/>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918A5CA-A737-4A4E-AFFC-7BEA766A6833}"/>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0FB53-0E25-4F66-9710-3E3AF1BC03F8}"/>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60D4B8BF-8734-4ABB-B475-9C7F0A179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68D43-BAAF-4378-8FE7-7353CB29D81F}"/>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28101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3FB0-6504-42B6-9B8C-0D44EB18D9FA}"/>
              </a:ext>
            </a:extLst>
          </p:cNvPr>
          <p:cNvSpPr>
            <a:spLocks noGrp="1"/>
          </p:cNvSpPr>
          <p:nvPr>
            <p:ph type="title"/>
          </p:nvPr>
        </p:nvSpPr>
        <p:spPr>
          <a:xfrm>
            <a:off x="837982" y="884237"/>
            <a:ext cx="1051286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E1915F6-CB5E-4375-94E5-DFCF6A2F0158}"/>
              </a:ext>
            </a:extLst>
          </p:cNvPr>
          <p:cNvSpPr>
            <a:spLocks noGrp="1"/>
          </p:cNvSpPr>
          <p:nvPr>
            <p:ph idx="1"/>
          </p:nvPr>
        </p:nvSpPr>
        <p:spPr>
          <a:xfrm>
            <a:off x="837982" y="2438400"/>
            <a:ext cx="10512862"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76A57-7D0A-4AA5-BA37-73730453ADD8}"/>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35ED41D5-D5FA-436C-98E1-523D90723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FC298-BCDA-4D55-B837-7980420C7FEB}"/>
              </a:ext>
            </a:extLst>
          </p:cNvPr>
          <p:cNvSpPr>
            <a:spLocks noGrp="1"/>
          </p:cNvSpPr>
          <p:nvPr>
            <p:ph type="sldNum" sz="quarter" idx="12"/>
          </p:nvPr>
        </p:nvSpPr>
        <p:spPr/>
        <p:txBody>
          <a:bodyPr/>
          <a:lstStyle/>
          <a:p>
            <a:fld id="{D4515AFA-40FB-4377-A51F-4AD4F2727062}" type="slidenum">
              <a:rPr lang="en-US" smtClean="0"/>
              <a:t>‹#›</a:t>
            </a:fld>
            <a:endParaRPr lang="en-US"/>
          </a:p>
        </p:txBody>
      </p:sp>
      <p:pic>
        <p:nvPicPr>
          <p:cNvPr id="8" name="Picture 7">
            <a:extLst>
              <a:ext uri="{FF2B5EF4-FFF2-40B4-BE49-F238E27FC236}">
                <a16:creationId xmlns:a16="http://schemas.microsoft.com/office/drawing/2014/main" id="{55B2F1DA-8B8B-4A3B-B1DB-C4FCF7C8F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79373" cy="834640"/>
          </a:xfrm>
          <a:prstGeom prst="rect">
            <a:avLst/>
          </a:prstGeom>
        </p:spPr>
      </p:pic>
    </p:spTree>
    <p:extLst>
      <p:ext uri="{BB962C8B-B14F-4D97-AF65-F5344CB8AC3E}">
        <p14:creationId xmlns:p14="http://schemas.microsoft.com/office/powerpoint/2010/main" val="4179450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436F-39DE-4347-847B-FA37C9D1FCBA}"/>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CEC08FAF-2081-48D0-913C-5E868B6055B8}"/>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AB57C8-7D62-4741-9AD7-5F8CC8B07A63}"/>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E598FFC6-E286-402A-931D-09B5241D2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6430D-AA24-4672-8900-EBB456680B5F}"/>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417714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58A5-171F-47A2-8D82-86C5BF4E7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97C04-8332-44CB-8A70-0F004FC3A884}"/>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4DB5CB-AFAA-4895-9710-D87513F87DA0}"/>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830A30-D17A-4D4D-A473-AD50DC6FF9A4}"/>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6" name="Footer Placeholder 5">
            <a:extLst>
              <a:ext uri="{FF2B5EF4-FFF2-40B4-BE49-F238E27FC236}">
                <a16:creationId xmlns:a16="http://schemas.microsoft.com/office/drawing/2014/main" id="{62191B94-F978-4692-BC0C-A1F62A483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EFE7A4-51F2-4E19-B271-06BBA013D28D}"/>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2870466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824C-3F98-41A8-ABFB-676CA21176A1}"/>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D937E3-0E5E-40B6-8D4E-DBDBA0F6F7A3}"/>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71F5A-2C01-493A-A32A-52D92B2AF214}"/>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DC775-9858-409A-9129-B48A608B99EA}"/>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AAA50F-A00D-4201-93E8-92610979CEC8}"/>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AD963A-D73E-48CE-8DE3-222993D2BB08}"/>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8" name="Footer Placeholder 7">
            <a:extLst>
              <a:ext uri="{FF2B5EF4-FFF2-40B4-BE49-F238E27FC236}">
                <a16:creationId xmlns:a16="http://schemas.microsoft.com/office/drawing/2014/main" id="{0CEFE85F-AD19-4D82-976B-66E114D687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7DC35-1007-4769-A560-B636AF3C7C3B}"/>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44007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7A85-73B0-405C-B594-9CD0652DE7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FCF1A8-A3BB-4375-8426-BB09B8C46152}"/>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4" name="Footer Placeholder 3">
            <a:extLst>
              <a:ext uri="{FF2B5EF4-FFF2-40B4-BE49-F238E27FC236}">
                <a16:creationId xmlns:a16="http://schemas.microsoft.com/office/drawing/2014/main" id="{4C932CA8-E73F-45CC-98A2-844B71115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B98175-BA0F-4FE2-BBCC-DF31C1948767}"/>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2450611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48230-9955-4643-B1CD-43B5BAB49B71}"/>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3" name="Footer Placeholder 2">
            <a:extLst>
              <a:ext uri="{FF2B5EF4-FFF2-40B4-BE49-F238E27FC236}">
                <a16:creationId xmlns:a16="http://schemas.microsoft.com/office/drawing/2014/main" id="{37257AEE-3A8F-4A33-8743-E983F5BA98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D58C46-B819-4105-8B15-45A2925367F0}"/>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7081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DANN Master">
    <p:spTree>
      <p:nvGrpSpPr>
        <p:cNvPr id="1" name=""/>
        <p:cNvGrpSpPr/>
        <p:nvPr/>
      </p:nvGrpSpPr>
      <p:grpSpPr>
        <a:xfrm>
          <a:off x="0" y="0"/>
          <a:ext cx="0" cy="0"/>
          <a:chOff x="0" y="0"/>
          <a:chExt cx="0" cy="0"/>
        </a:xfrm>
      </p:grpSpPr>
      <p:sp>
        <p:nvSpPr>
          <p:cNvPr id="2" name="Title 1"/>
          <p:cNvSpPr>
            <a:spLocks noGrp="1"/>
          </p:cNvSpPr>
          <p:nvPr>
            <p:ph type="title"/>
          </p:nvPr>
        </p:nvSpPr>
        <p:spPr>
          <a:xfrm>
            <a:off x="609441" y="1038307"/>
            <a:ext cx="10969943" cy="1143000"/>
          </a:xfrm>
        </p:spPr>
        <p:txBody>
          <a:bodyPr/>
          <a:lstStyle>
            <a:lvl1pPr>
              <a:defRPr b="1"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441" y="2363870"/>
            <a:ext cx="10969943" cy="3655088"/>
          </a:xfrm>
        </p:spPr>
        <p:txBody>
          <a:bodyPr/>
          <a:lstStyle>
            <a:lvl2pPr>
              <a:defRPr sz="3200"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5325" y="6355478"/>
            <a:ext cx="2844059" cy="365125"/>
          </a:xfrm>
        </p:spPr>
        <p:txBody>
          <a:bodyPr/>
          <a:lstStyle>
            <a:lvl1pPr algn="l">
              <a:defRPr/>
            </a:lvl1pPr>
          </a:lstStyle>
          <a:p>
            <a:pPr algn="r"/>
            <a:fld id="{2DD240B6-99DF-40F7-BFC7-5DD8D3F7E631}" type="slidenum">
              <a:rPr lang="en-US" smtClean="0"/>
              <a:pPr algn="r"/>
              <a:t>‹#›</a:t>
            </a:fld>
            <a:endParaRPr lang="en-US" dirty="0"/>
          </a:p>
        </p:txBody>
      </p:sp>
      <p:pic>
        <p:nvPicPr>
          <p:cNvPr id="5" name="Picture 4">
            <a:extLst>
              <a:ext uri="{FF2B5EF4-FFF2-40B4-BE49-F238E27FC236}">
                <a16:creationId xmlns:a16="http://schemas.microsoft.com/office/drawing/2014/main" id="{FAF26D45-C05C-46B8-ABCA-1986B97B8E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79373" cy="834640"/>
          </a:xfrm>
          <a:prstGeom prst="rect">
            <a:avLst/>
          </a:prstGeom>
        </p:spPr>
      </p:pic>
    </p:spTree>
    <p:extLst>
      <p:ext uri="{BB962C8B-B14F-4D97-AF65-F5344CB8AC3E}">
        <p14:creationId xmlns:p14="http://schemas.microsoft.com/office/powerpoint/2010/main" val="220699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FC7A-BBFC-4C0F-A1E0-37A91A007E5F}"/>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C52420DA-2B09-4982-B552-20525562454E}"/>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151657-CA2B-4D1F-B1C2-C91E83A9546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617F6-8540-41DB-B9DF-5537140D51D0}"/>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6" name="Footer Placeholder 5">
            <a:extLst>
              <a:ext uri="{FF2B5EF4-FFF2-40B4-BE49-F238E27FC236}">
                <a16:creationId xmlns:a16="http://schemas.microsoft.com/office/drawing/2014/main" id="{690781E8-64D4-45DF-8C55-91E718FD1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83B1C-3655-4228-94F8-46F24A0C1138}"/>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936339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DCD6-3853-4341-91E7-078B24CDA192}"/>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EFF76618-1E70-42FB-BCDE-3AB8F9B60E8D}"/>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6EE5C94-1F49-4680-B09B-6770BF15079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12F05-1DB5-4D4E-9BD1-B9FDDA395272}"/>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6" name="Footer Placeholder 5">
            <a:extLst>
              <a:ext uri="{FF2B5EF4-FFF2-40B4-BE49-F238E27FC236}">
                <a16:creationId xmlns:a16="http://schemas.microsoft.com/office/drawing/2014/main" id="{442F115F-F995-41B2-8A1C-41565FA45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037CC-ED63-4A6A-AFF5-804A785D140A}"/>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1593087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A45D-B1BE-429E-B086-878BEC7E0A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6622E7-5824-4F79-A2D6-30AB95E712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6AE6B-F5D4-486C-98AF-6D245F33478F}"/>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378263D3-F968-4A5F-BD1B-B20D74AF4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5A40C-3612-4B0C-B150-B5541DF06776}"/>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3249431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4D71D-6DDB-4BD7-9D19-68B4498B2774}"/>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0A900F-568D-4FF2-AE29-5E68DDF45D04}"/>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89AC0-418D-4973-A8C1-54515E2BE211}"/>
              </a:ext>
            </a:extLst>
          </p:cNvPr>
          <p:cNvSpPr>
            <a:spLocks noGrp="1"/>
          </p:cNvSpPr>
          <p:nvPr>
            <p:ph type="dt" sz="half" idx="10"/>
          </p:nvPr>
        </p:nvSpPr>
        <p:spPr/>
        <p:txBody>
          <a:body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1F364AAF-4536-41F8-A0E2-27248AD18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FE881-8610-442C-882B-8CE79E2B1F65}"/>
              </a:ext>
            </a:extLst>
          </p:cNvPr>
          <p:cNvSpPr>
            <a:spLocks noGrp="1"/>
          </p:cNvSpPr>
          <p:nvPr>
            <p:ph type="sldNum" sz="quarter" idx="12"/>
          </p:nvPr>
        </p:nvSpPr>
        <p:spPr/>
        <p:txBody>
          <a:bodyPr/>
          <a:lstStyle/>
          <a:p>
            <a:fld id="{D4515AFA-40FB-4377-A51F-4AD4F2727062}" type="slidenum">
              <a:rPr lang="en-US" smtClean="0"/>
              <a:t>‹#›</a:t>
            </a:fld>
            <a:endParaRPr lang="en-US"/>
          </a:p>
        </p:txBody>
      </p:sp>
    </p:spTree>
    <p:extLst>
      <p:ext uri="{BB962C8B-B14F-4D97-AF65-F5344CB8AC3E}">
        <p14:creationId xmlns:p14="http://schemas.microsoft.com/office/powerpoint/2010/main" val="128490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224823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2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600201"/>
            <a:ext cx="5383398" cy="4525963"/>
          </a:xfrm>
        </p:spPr>
        <p:txBody>
          <a:bodyPr/>
          <a:lstStyle>
            <a:lvl1pPr>
              <a:defRPr sz="32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404664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441" y="6356351"/>
            <a:ext cx="2844059"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301979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441" y="6356351"/>
            <a:ext cx="2844059"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178883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1"/>
            <a:ext cx="2844059"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157635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31219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892B8A0-56BC-1148-8C2F-F75127D4ECF1}" type="slidenum">
              <a:rPr lang="en-US" smtClean="0"/>
              <a:t>‹#›</a:t>
            </a:fld>
            <a:endParaRPr lang="en-US" dirty="0"/>
          </a:p>
        </p:txBody>
      </p:sp>
    </p:spTree>
    <p:extLst>
      <p:ext uri="{BB962C8B-B14F-4D97-AF65-F5344CB8AC3E}">
        <p14:creationId xmlns:p14="http://schemas.microsoft.com/office/powerpoint/2010/main" val="79231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2B8A0-56BC-1148-8C2F-F75127D4ECF1}" type="slidenum">
              <a:rPr lang="en-US" smtClean="0"/>
              <a:t>‹#›</a:t>
            </a:fld>
            <a:endParaRPr lang="en-US" dirty="0"/>
          </a:p>
        </p:txBody>
      </p:sp>
    </p:spTree>
    <p:extLst>
      <p:ext uri="{BB962C8B-B14F-4D97-AF65-F5344CB8AC3E}">
        <p14:creationId xmlns:p14="http://schemas.microsoft.com/office/powerpoint/2010/main" val="339046555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32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F5D3D-CCFC-4D1B-AC36-DD9598A856AF}"/>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44E5D2-F76C-4FBE-BDBA-F4E7B41C0FB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BEBBC-0163-497C-AB04-35FBABBD3BAB}"/>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FFF85-7CD2-49A5-B9A7-849AEE84C911}" type="datetimeFigureOut">
              <a:rPr lang="en-US" smtClean="0"/>
              <a:t>7/23/2020</a:t>
            </a:fld>
            <a:endParaRPr lang="en-US"/>
          </a:p>
        </p:txBody>
      </p:sp>
      <p:sp>
        <p:nvSpPr>
          <p:cNvPr id="5" name="Footer Placeholder 4">
            <a:extLst>
              <a:ext uri="{FF2B5EF4-FFF2-40B4-BE49-F238E27FC236}">
                <a16:creationId xmlns:a16="http://schemas.microsoft.com/office/drawing/2014/main" id="{8078C925-1AF0-433F-9892-720CB47559B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E55D6A-F68D-435B-A1BF-324C6AD2D5A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15AFA-40FB-4377-A51F-4AD4F2727062}" type="slidenum">
              <a:rPr lang="en-US" smtClean="0"/>
              <a:t>‹#›</a:t>
            </a:fld>
            <a:endParaRPr lang="en-US"/>
          </a:p>
        </p:txBody>
      </p:sp>
    </p:spTree>
    <p:extLst>
      <p:ext uri="{BB962C8B-B14F-4D97-AF65-F5344CB8AC3E}">
        <p14:creationId xmlns:p14="http://schemas.microsoft.com/office/powerpoint/2010/main" val="2967200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ada.gov/2010ADAstandards_index.htm"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access-board.gov/" TargetMode="Externa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data.org/factsheet/quicktips-ta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access-board.gov/guidelines-and-standards/health-care/about-this-rulemaking" TargetMode="External"/><Relationship Id="rId7" Type="http://schemas.openxmlformats.org/officeDocument/2006/relationships/image" Target="../media/image2.png"/><Relationship Id="rId2" Type="http://schemas.openxmlformats.org/officeDocument/2006/relationships/hyperlink" Target="https://www.ada.gov/regs2010/2010ADAStandards/2010ADAstandards.htm" TargetMode="External"/><Relationship Id="rId1" Type="http://schemas.openxmlformats.org/officeDocument/2006/relationships/slideLayout" Target="../slideLayouts/slideLayout2.xml"/><Relationship Id="rId6" Type="http://schemas.openxmlformats.org/officeDocument/2006/relationships/hyperlink" Target="https://www.adapacific.org/" TargetMode="External"/><Relationship Id="rId5" Type="http://schemas.openxmlformats.org/officeDocument/2006/relationships/hyperlink" Target="https://www.rockymountainada.org/" TargetMode="External"/><Relationship Id="rId4" Type="http://schemas.openxmlformats.org/officeDocument/2006/relationships/hyperlink" Target="http://www.adata.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www.ada.gov/regs2010/2010ADAStandards/2010ADAstandards.htm#pgfId-1010282"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885907"/>
            <a:ext cx="12188824" cy="790493"/>
          </a:xfrm>
        </p:spPr>
        <p:txBody>
          <a:bodyPr>
            <a:noAutofit/>
          </a:bodyPr>
          <a:lstStyle/>
          <a:p>
            <a:br>
              <a:rPr lang="en-US" sz="3200" dirty="0">
                <a:solidFill>
                  <a:schemeClr val="tx1"/>
                </a:solidFill>
              </a:rPr>
            </a:br>
            <a:r>
              <a:rPr lang="en-US" sz="3200" dirty="0">
                <a:solidFill>
                  <a:schemeClr val="tx1"/>
                </a:solidFill>
              </a:rPr>
              <a:t>Agenda: </a:t>
            </a:r>
            <a:r>
              <a:rPr lang="en-US" sz="3200" dirty="0">
                <a:solidFill>
                  <a:srgbClr val="222222"/>
                </a:solidFill>
                <a:latin typeface="Arial" panose="020B0604020202020204" pitchFamily="34" charset="0"/>
              </a:rPr>
              <a:t>Physical Access in Health Care</a:t>
            </a:r>
            <a:br>
              <a:rPr lang="en-US" sz="3200" dirty="0">
                <a:solidFill>
                  <a:schemeClr val="tx1"/>
                </a:solidFill>
              </a:rPr>
            </a:br>
            <a:endParaRPr lang="en-US" sz="3200" dirty="0">
              <a:solidFill>
                <a:schemeClr val="tx1"/>
              </a:solidFill>
            </a:endParaRPr>
          </a:p>
        </p:txBody>
      </p:sp>
      <p:sp>
        <p:nvSpPr>
          <p:cNvPr id="9" name="Content Placeholder 2"/>
          <p:cNvSpPr>
            <a:spLocks noGrp="1"/>
          </p:cNvSpPr>
          <p:nvPr>
            <p:ph idx="1"/>
          </p:nvPr>
        </p:nvSpPr>
        <p:spPr>
          <a:xfrm>
            <a:off x="609440" y="1676400"/>
            <a:ext cx="11123772" cy="4572000"/>
          </a:xfrm>
        </p:spPr>
        <p:txBody>
          <a:bodyPr>
            <a:normAutofit/>
          </a:bodyPr>
          <a:lstStyle/>
          <a:p>
            <a:pPr marL="0" indent="0">
              <a:buNone/>
            </a:pPr>
            <a:r>
              <a:rPr lang="en-US" sz="3100" dirty="0"/>
              <a:t>ADA General Concepts and Applicability</a:t>
            </a:r>
          </a:p>
          <a:p>
            <a:pPr marL="0" indent="0">
              <a:buNone/>
            </a:pPr>
            <a:endParaRPr lang="en-US" sz="1500" dirty="0"/>
          </a:p>
          <a:p>
            <a:pPr marL="0" indent="0">
              <a:buNone/>
            </a:pPr>
            <a:r>
              <a:rPr lang="en-US" dirty="0"/>
              <a:t>Parking, Passenger Loading Zones and Drive-thru Medical Testing</a:t>
            </a:r>
          </a:p>
          <a:p>
            <a:pPr marL="0" indent="0">
              <a:buNone/>
            </a:pPr>
            <a:endParaRPr lang="en-US" sz="1500" dirty="0"/>
          </a:p>
          <a:p>
            <a:pPr marL="0" indent="0">
              <a:buNone/>
            </a:pPr>
            <a:r>
              <a:rPr lang="en-US" dirty="0"/>
              <a:t>Building and Office Accessibility</a:t>
            </a:r>
          </a:p>
          <a:p>
            <a:pPr marL="0" indent="0">
              <a:buNone/>
            </a:pPr>
            <a:endParaRPr lang="en-US" sz="1500" dirty="0"/>
          </a:p>
          <a:p>
            <a:pPr marL="0" indent="0">
              <a:buNone/>
            </a:pPr>
            <a:r>
              <a:rPr lang="en-US" dirty="0"/>
              <a:t>Accessible Exam Rooms and Waiting Areas</a:t>
            </a:r>
          </a:p>
          <a:p>
            <a:pPr marL="0" indent="0">
              <a:buNone/>
            </a:pPr>
            <a:endParaRPr lang="en-US" sz="1500" dirty="0"/>
          </a:p>
          <a:p>
            <a:pPr marL="0" indent="0">
              <a:buNone/>
            </a:pPr>
            <a:r>
              <a:rPr lang="en-US" dirty="0"/>
              <a:t>Accessible Medical Diagnostic Equipment</a:t>
            </a:r>
          </a:p>
        </p:txBody>
      </p:sp>
      <p:pic>
        <p:nvPicPr>
          <p:cNvPr id="4" name="Picture 3" descr="Logo of ADA National Network">
            <a:extLst>
              <a:ext uri="{FF2B5EF4-FFF2-40B4-BE49-F238E27FC236}">
                <a16:creationId xmlns:a16="http://schemas.microsoft.com/office/drawing/2014/main" id="{4A4F6C8D-A484-4DDB-8E56-B49FABC2CB77}"/>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algn="r" defTabSz="457200"/>
            <a:fld id="{2DD240B6-99DF-40F7-BFC7-5DD8D3F7E631}" type="slidenum">
              <a:rPr lang="en-US">
                <a:solidFill>
                  <a:prstClr val="black">
                    <a:tint val="75000"/>
                  </a:prstClr>
                </a:solidFill>
                <a:latin typeface="Calibri"/>
              </a:rPr>
              <a:pPr algn="r" defTabSz="457200"/>
              <a:t>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5907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Scoping II</a:t>
            </a:r>
          </a:p>
        </p:txBody>
      </p:sp>
      <p:sp>
        <p:nvSpPr>
          <p:cNvPr id="7" name="Content Placeholder 6">
            <a:extLst>
              <a:ext uri="{FF2B5EF4-FFF2-40B4-BE49-F238E27FC236}">
                <a16:creationId xmlns:a16="http://schemas.microsoft.com/office/drawing/2014/main" id="{822490A0-AFD7-419C-99CA-B125CC58E63C}"/>
              </a:ext>
            </a:extLst>
          </p:cNvPr>
          <p:cNvSpPr>
            <a:spLocks noGrp="1"/>
          </p:cNvSpPr>
          <p:nvPr>
            <p:ph idx="1"/>
          </p:nvPr>
        </p:nvSpPr>
        <p:spPr/>
        <p:txBody>
          <a:bodyPr/>
          <a:lstStyle/>
          <a:p>
            <a:r>
              <a:rPr lang="en-US" b="1" dirty="0"/>
              <a:t>Hospital Outpatient Facilities.</a:t>
            </a:r>
            <a:r>
              <a:rPr lang="en-US" dirty="0"/>
              <a:t> Ten percent of patient and visitor parking spaces provided to serve hospital outpatient facilities must be accessible.</a:t>
            </a:r>
          </a:p>
          <a:p>
            <a:pPr lvl="1"/>
            <a:r>
              <a:rPr lang="en-US" dirty="0"/>
              <a:t>Intended to cover facilities or units that are </a:t>
            </a:r>
            <a:r>
              <a:rPr lang="en-US" b="1" dirty="0"/>
              <a:t>located in hospitals </a:t>
            </a:r>
            <a:r>
              <a:rPr lang="en-US" dirty="0"/>
              <a:t>and that provide regular and continuing medical treatment </a:t>
            </a:r>
            <a:r>
              <a:rPr lang="en-US" b="1" dirty="0"/>
              <a:t>without an overnight stay</a:t>
            </a:r>
            <a:r>
              <a:rPr lang="en-US" dirty="0"/>
              <a:t>.</a:t>
            </a:r>
          </a:p>
          <a:p>
            <a:pPr lvl="1"/>
            <a:r>
              <a:rPr lang="en-US" dirty="0"/>
              <a:t>Doctors' offices, independent clinics, or other facilities not located in hospitals are </a:t>
            </a:r>
            <a:r>
              <a:rPr lang="en-US" b="1" dirty="0"/>
              <a:t>not considered hospital outpatient facilities</a:t>
            </a:r>
            <a:r>
              <a:rPr lang="en-US" dirty="0"/>
              <a:t>.</a:t>
            </a:r>
          </a:p>
        </p:txBody>
      </p:sp>
    </p:spTree>
    <p:extLst>
      <p:ext uri="{BB962C8B-B14F-4D97-AF65-F5344CB8AC3E}">
        <p14:creationId xmlns:p14="http://schemas.microsoft.com/office/powerpoint/2010/main" val="36134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Scoping III</a:t>
            </a:r>
          </a:p>
        </p:txBody>
      </p:sp>
      <p:sp>
        <p:nvSpPr>
          <p:cNvPr id="7" name="Content Placeholder 6">
            <a:extLst>
              <a:ext uri="{FF2B5EF4-FFF2-40B4-BE49-F238E27FC236}">
                <a16:creationId xmlns:a16="http://schemas.microsoft.com/office/drawing/2014/main" id="{822490A0-AFD7-419C-99CA-B125CC58E63C}"/>
              </a:ext>
            </a:extLst>
          </p:cNvPr>
          <p:cNvSpPr>
            <a:spLocks noGrp="1"/>
          </p:cNvSpPr>
          <p:nvPr>
            <p:ph idx="1"/>
          </p:nvPr>
        </p:nvSpPr>
        <p:spPr/>
        <p:txBody>
          <a:bodyPr>
            <a:normAutofit lnSpcReduction="10000"/>
          </a:bodyPr>
          <a:lstStyle/>
          <a:p>
            <a:r>
              <a:rPr lang="en-US" b="1" dirty="0"/>
              <a:t>Rehabilitation Facilities and Outpatient Physical Therapy Facilities. </a:t>
            </a:r>
            <a:r>
              <a:rPr lang="en-US" dirty="0"/>
              <a:t>Twenty percent of patient and visitor parking spaces provided to serve rehabilitation facilities specializing in treating conditions that </a:t>
            </a:r>
            <a:r>
              <a:rPr lang="en-US" b="1" dirty="0"/>
              <a:t>affect mobility</a:t>
            </a:r>
            <a:r>
              <a:rPr lang="en-US" dirty="0"/>
              <a:t> and outpatient physical therapy facilities must be accessible.</a:t>
            </a:r>
          </a:p>
          <a:p>
            <a:r>
              <a:rPr lang="en-US" dirty="0"/>
              <a:t>Conditions that affect mobility:</a:t>
            </a:r>
          </a:p>
          <a:p>
            <a:pPr lvl="1"/>
            <a:r>
              <a:rPr lang="en-US" dirty="0"/>
              <a:t>Conditions requiring the use of a mobility aid;</a:t>
            </a:r>
          </a:p>
          <a:p>
            <a:pPr lvl="1"/>
            <a:r>
              <a:rPr lang="en-US" dirty="0"/>
              <a:t>Arthritic, neurological, or orthopedic conditions; </a:t>
            </a:r>
          </a:p>
          <a:p>
            <a:pPr lvl="1"/>
            <a:r>
              <a:rPr lang="en-US" dirty="0"/>
              <a:t>Respiratory diseases and other conditions; and </a:t>
            </a:r>
          </a:p>
          <a:p>
            <a:pPr lvl="1"/>
            <a:r>
              <a:rPr lang="en-US" dirty="0"/>
              <a:t>Cardiac conditions that impose significant functional limitations.</a:t>
            </a:r>
          </a:p>
          <a:p>
            <a:endParaRPr lang="en-US" dirty="0"/>
          </a:p>
        </p:txBody>
      </p:sp>
    </p:spTree>
    <p:extLst>
      <p:ext uri="{BB962C8B-B14F-4D97-AF65-F5344CB8AC3E}">
        <p14:creationId xmlns:p14="http://schemas.microsoft.com/office/powerpoint/2010/main" val="121627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Scoping IV</a:t>
            </a:r>
          </a:p>
        </p:txBody>
      </p:sp>
      <p:sp>
        <p:nvSpPr>
          <p:cNvPr id="7" name="Content Placeholder 6">
            <a:extLst>
              <a:ext uri="{FF2B5EF4-FFF2-40B4-BE49-F238E27FC236}">
                <a16:creationId xmlns:a16="http://schemas.microsoft.com/office/drawing/2014/main" id="{822490A0-AFD7-419C-99CA-B125CC58E63C}"/>
              </a:ext>
            </a:extLst>
          </p:cNvPr>
          <p:cNvSpPr>
            <a:spLocks noGrp="1"/>
          </p:cNvSpPr>
          <p:nvPr>
            <p:ph idx="1"/>
          </p:nvPr>
        </p:nvSpPr>
        <p:spPr>
          <a:xfrm>
            <a:off x="837981" y="1826042"/>
            <a:ext cx="4129292" cy="4350205"/>
          </a:xfrm>
        </p:spPr>
        <p:txBody>
          <a:bodyPr>
            <a:normAutofit/>
          </a:bodyPr>
          <a:lstStyle/>
          <a:p>
            <a:r>
              <a:rPr lang="en-US" b="1" dirty="0"/>
              <a:t>Van Parking Spaces. </a:t>
            </a:r>
            <a:r>
              <a:rPr lang="en-US" dirty="0"/>
              <a:t>For every six or fraction of six parking spaces required to be accessible, at least one shall be an accessible van parking space.</a:t>
            </a:r>
          </a:p>
        </p:txBody>
      </p:sp>
      <p:pic>
        <p:nvPicPr>
          <p:cNvPr id="3" name="Picture 2" descr="Person in wheelchair using van lift to exit van into access aisle of a van parking space. ">
            <a:extLst>
              <a:ext uri="{FF2B5EF4-FFF2-40B4-BE49-F238E27FC236}">
                <a16:creationId xmlns:a16="http://schemas.microsoft.com/office/drawing/2014/main" id="{F71E579E-DCC4-4C07-85AE-9950889B8380}"/>
              </a:ext>
            </a:extLst>
          </p:cNvPr>
          <p:cNvPicPr>
            <a:picLocks noChangeAspect="1"/>
          </p:cNvPicPr>
          <p:nvPr/>
        </p:nvPicPr>
        <p:blipFill>
          <a:blip r:embed="rId3"/>
          <a:stretch>
            <a:fillRect/>
          </a:stretch>
        </p:blipFill>
        <p:spPr>
          <a:xfrm>
            <a:off x="5058690" y="1971975"/>
            <a:ext cx="6969868" cy="4200225"/>
          </a:xfrm>
          <a:prstGeom prst="rect">
            <a:avLst/>
          </a:prstGeom>
        </p:spPr>
      </p:pic>
    </p:spTree>
    <p:extLst>
      <p:ext uri="{BB962C8B-B14F-4D97-AF65-F5344CB8AC3E}">
        <p14:creationId xmlns:p14="http://schemas.microsoft.com/office/powerpoint/2010/main" val="263517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Location</a:t>
            </a:r>
          </a:p>
        </p:txBody>
      </p:sp>
      <p:sp>
        <p:nvSpPr>
          <p:cNvPr id="7" name="Content Placeholder 6">
            <a:extLst>
              <a:ext uri="{FF2B5EF4-FFF2-40B4-BE49-F238E27FC236}">
                <a16:creationId xmlns:a16="http://schemas.microsoft.com/office/drawing/2014/main" id="{822490A0-AFD7-419C-99CA-B125CC58E63C}"/>
              </a:ext>
            </a:extLst>
          </p:cNvPr>
          <p:cNvSpPr>
            <a:spLocks noGrp="1"/>
          </p:cNvSpPr>
          <p:nvPr>
            <p:ph idx="1"/>
          </p:nvPr>
        </p:nvSpPr>
        <p:spPr/>
        <p:txBody>
          <a:bodyPr>
            <a:normAutofit/>
          </a:bodyPr>
          <a:lstStyle/>
          <a:p>
            <a:r>
              <a:rPr lang="en-US" dirty="0"/>
              <a:t>Accessible spaces for a particular building must be located on the </a:t>
            </a:r>
            <a:r>
              <a:rPr lang="en-US" b="1" dirty="0"/>
              <a:t>shortest accessible route</a:t>
            </a:r>
            <a:r>
              <a:rPr lang="en-US" dirty="0"/>
              <a:t> from parking to an accessible entrance. </a:t>
            </a:r>
          </a:p>
          <a:p>
            <a:r>
              <a:rPr lang="en-US" dirty="0"/>
              <a:t>Where parking serves more than one accessible entrance, accessible parking spaces shall be </a:t>
            </a:r>
            <a:r>
              <a:rPr lang="en-US" b="1" dirty="0"/>
              <a:t>dispersed</a:t>
            </a:r>
            <a:r>
              <a:rPr lang="en-US" dirty="0"/>
              <a:t>.</a:t>
            </a:r>
          </a:p>
          <a:p>
            <a:r>
              <a:rPr lang="en-US" dirty="0"/>
              <a:t>In parking facilities that do not serve a particular building, accessible spaces must be located on the shortest accessible route to an </a:t>
            </a:r>
            <a:r>
              <a:rPr lang="en-US" b="1" dirty="0"/>
              <a:t>accessible pedestrian entrance </a:t>
            </a:r>
            <a:r>
              <a:rPr lang="en-US" dirty="0"/>
              <a:t>of the parking facility.</a:t>
            </a:r>
          </a:p>
        </p:txBody>
      </p:sp>
    </p:spTree>
    <p:extLst>
      <p:ext uri="{BB962C8B-B14F-4D97-AF65-F5344CB8AC3E}">
        <p14:creationId xmlns:p14="http://schemas.microsoft.com/office/powerpoint/2010/main" val="158022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a:xfrm>
            <a:off x="648760" y="892701"/>
            <a:ext cx="3504582" cy="1621899"/>
          </a:xfrm>
        </p:spPr>
        <p:txBody>
          <a:bodyPr>
            <a:normAutofit/>
          </a:bodyPr>
          <a:lstStyle/>
          <a:p>
            <a:r>
              <a:rPr lang="en-US" sz="3699" dirty="0"/>
              <a:t>Parking Requirements – Design 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648762" y="2768767"/>
            <a:ext cx="3504581" cy="3784433"/>
          </a:xfrm>
        </p:spPr>
        <p:txBody>
          <a:bodyPr>
            <a:normAutofit/>
          </a:bodyPr>
          <a:lstStyle/>
          <a:p>
            <a:r>
              <a:rPr lang="en-US" sz="2400" dirty="0"/>
              <a:t>Car Parking Spaces</a:t>
            </a:r>
          </a:p>
          <a:p>
            <a:pPr lvl="1"/>
            <a:r>
              <a:rPr lang="en-US" dirty="0"/>
              <a:t>8’ wide minimum</a:t>
            </a:r>
          </a:p>
          <a:p>
            <a:pPr lvl="1"/>
            <a:r>
              <a:rPr lang="en-US" dirty="0"/>
              <a:t>5’ wide access aisle</a:t>
            </a:r>
          </a:p>
          <a:p>
            <a:pPr lvl="2"/>
            <a:endParaRPr lang="en-US" b="1" dirty="0"/>
          </a:p>
          <a:p>
            <a:pPr lvl="2"/>
            <a:endParaRPr lang="en-US" dirty="0"/>
          </a:p>
          <a:p>
            <a:pPr lvl="1"/>
            <a:endParaRPr lang="en-US" sz="1999" dirty="0"/>
          </a:p>
          <a:p>
            <a:pPr lvl="1"/>
            <a:endParaRPr lang="en-US" sz="1999" dirty="0"/>
          </a:p>
          <a:p>
            <a:endParaRPr lang="en-US" sz="1999" dirty="0"/>
          </a:p>
        </p:txBody>
      </p:sp>
      <p:pic>
        <p:nvPicPr>
          <p:cNvPr id="5" name="Picture 4" descr="Image showing appropriate measurements for accessible car parking spaces. ">
            <a:extLst>
              <a:ext uri="{FF2B5EF4-FFF2-40B4-BE49-F238E27FC236}">
                <a16:creationId xmlns:a16="http://schemas.microsoft.com/office/drawing/2014/main" id="{FE08AE7D-0F14-4679-BFCB-0BAA3EB4E0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4078292" y="629996"/>
            <a:ext cx="7914383" cy="5124562"/>
          </a:xfrm>
          <a:prstGeom prst="rect">
            <a:avLst/>
          </a:prstGeom>
          <a:effectLst/>
        </p:spPr>
      </p:pic>
    </p:spTree>
    <p:extLst>
      <p:ext uri="{BB962C8B-B14F-4D97-AF65-F5344CB8AC3E}">
        <p14:creationId xmlns:p14="http://schemas.microsoft.com/office/powerpoint/2010/main" val="156623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a:xfrm>
            <a:off x="589406" y="1082026"/>
            <a:ext cx="5278033" cy="1127774"/>
          </a:xfrm>
        </p:spPr>
        <p:txBody>
          <a:bodyPr anchor="ctr">
            <a:noAutofit/>
          </a:bodyPr>
          <a:lstStyle/>
          <a:p>
            <a:r>
              <a:rPr lang="en-US" sz="3699" dirty="0"/>
              <a:t>Parking </a:t>
            </a:r>
            <a:br>
              <a:rPr lang="en-US" sz="3699" dirty="0"/>
            </a:br>
            <a:r>
              <a:rPr lang="en-US" sz="3699" dirty="0"/>
              <a:t>Requirements – </a:t>
            </a:r>
            <a:br>
              <a:rPr lang="en-US" sz="3699" dirty="0"/>
            </a:br>
            <a:r>
              <a:rPr lang="en-US" sz="3699" dirty="0"/>
              <a:t>Design II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589406" y="2391778"/>
            <a:ext cx="3911375" cy="4647133"/>
          </a:xfrm>
        </p:spPr>
        <p:txBody>
          <a:bodyPr anchor="ctr">
            <a:normAutofit/>
          </a:bodyPr>
          <a:lstStyle/>
          <a:p>
            <a:r>
              <a:rPr lang="en-US" sz="2400" dirty="0"/>
              <a:t>Van Parking Spaces</a:t>
            </a:r>
          </a:p>
          <a:p>
            <a:pPr lvl="1"/>
            <a:r>
              <a:rPr lang="en-US" dirty="0"/>
              <a:t>11’ wide minimum</a:t>
            </a:r>
          </a:p>
          <a:p>
            <a:pPr lvl="1"/>
            <a:r>
              <a:rPr lang="en-US" dirty="0"/>
              <a:t>5’ wide access aisle, </a:t>
            </a:r>
            <a:r>
              <a:rPr lang="en-US" b="1" dirty="0"/>
              <a:t>OR</a:t>
            </a:r>
          </a:p>
          <a:p>
            <a:pPr lvl="1"/>
            <a:r>
              <a:rPr lang="en-US" dirty="0"/>
              <a:t>8’ wide minimum</a:t>
            </a:r>
          </a:p>
          <a:p>
            <a:pPr lvl="1"/>
            <a:r>
              <a:rPr lang="en-US" dirty="0"/>
              <a:t>8’ wide access aisle</a:t>
            </a:r>
          </a:p>
          <a:p>
            <a:r>
              <a:rPr lang="en-US" sz="2400" dirty="0"/>
              <a:t>Parking spaces for vans and access aisles and vehicular routes serving them shall provide a </a:t>
            </a:r>
            <a:r>
              <a:rPr lang="en-US" sz="2400" b="1" dirty="0"/>
              <a:t>vertical clearance </a:t>
            </a:r>
            <a:r>
              <a:rPr lang="en-US" sz="2400" dirty="0"/>
              <a:t>of 98 inches minimum.</a:t>
            </a:r>
          </a:p>
        </p:txBody>
      </p:sp>
      <p:pic>
        <p:nvPicPr>
          <p:cNvPr id="7" name="Picture 6" descr="Image showing appropriate measurements for accessible van parking spaces. ">
            <a:extLst>
              <a:ext uri="{FF2B5EF4-FFF2-40B4-BE49-F238E27FC236}">
                <a16:creationId xmlns:a16="http://schemas.microsoft.com/office/drawing/2014/main" id="{AF7ECCAE-DF24-4417-8578-75CB273BF7B1}"/>
              </a:ext>
            </a:extLst>
          </p:cNvPr>
          <p:cNvPicPr>
            <a:picLocks noChangeAspect="1"/>
          </p:cNvPicPr>
          <p:nvPr/>
        </p:nvPicPr>
        <p:blipFill rotWithShape="1">
          <a:blip r:embed="rId2"/>
          <a:srcRect t="5097" r="4" b="2893"/>
          <a:stretch/>
        </p:blipFill>
        <p:spPr>
          <a:xfrm>
            <a:off x="5227065" y="114685"/>
            <a:ext cx="5576666" cy="3194196"/>
          </a:xfrm>
          <a:prstGeom prst="rect">
            <a:avLst/>
          </a:prstGeom>
        </p:spPr>
      </p:pic>
      <p:pic>
        <p:nvPicPr>
          <p:cNvPr id="5" name="Picture 4" descr="Image showing appropriate measurements for accessible van parking spaces. ">
            <a:extLst>
              <a:ext uri="{FF2B5EF4-FFF2-40B4-BE49-F238E27FC236}">
                <a16:creationId xmlns:a16="http://schemas.microsoft.com/office/drawing/2014/main" id="{D1A7ED6F-549F-44FF-B5FD-EFCB652FE13C}"/>
              </a:ext>
            </a:extLst>
          </p:cNvPr>
          <p:cNvPicPr>
            <a:picLocks noChangeAspect="1"/>
          </p:cNvPicPr>
          <p:nvPr/>
        </p:nvPicPr>
        <p:blipFill rotWithShape="1">
          <a:blip r:embed="rId3"/>
          <a:srcRect t="4709" r="1" b="3974"/>
          <a:stretch/>
        </p:blipFill>
        <p:spPr>
          <a:xfrm>
            <a:off x="5227065" y="3581723"/>
            <a:ext cx="5576666" cy="3195551"/>
          </a:xfrm>
          <a:prstGeom prst="rect">
            <a:avLst/>
          </a:prstGeom>
        </p:spPr>
      </p:pic>
    </p:spTree>
    <p:extLst>
      <p:ext uri="{BB962C8B-B14F-4D97-AF65-F5344CB8AC3E}">
        <p14:creationId xmlns:p14="http://schemas.microsoft.com/office/powerpoint/2010/main" val="209746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Design III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p:txBody>
          <a:bodyPr/>
          <a:lstStyle/>
          <a:p>
            <a:r>
              <a:rPr lang="en-US" dirty="0"/>
              <a:t>Access Aisle</a:t>
            </a:r>
          </a:p>
          <a:p>
            <a:pPr lvl="1"/>
            <a:r>
              <a:rPr lang="en-US" dirty="0"/>
              <a:t>Must adjoin an accessible route.</a:t>
            </a:r>
          </a:p>
          <a:p>
            <a:pPr lvl="1"/>
            <a:r>
              <a:rPr lang="en-US" dirty="0"/>
              <a:t>Two parking spaces are permitted to share an access aisle.</a:t>
            </a:r>
          </a:p>
          <a:p>
            <a:pPr lvl="1"/>
            <a:r>
              <a:rPr lang="en-US" dirty="0"/>
              <a:t>Must extend the full length of the parking space.</a:t>
            </a:r>
          </a:p>
          <a:p>
            <a:pPr lvl="1"/>
            <a:r>
              <a:rPr lang="en-US" dirty="0"/>
              <a:t>Must be marked to discourage parking in them.</a:t>
            </a:r>
          </a:p>
          <a:p>
            <a:pPr lvl="1"/>
            <a:r>
              <a:rPr lang="en-US" dirty="0"/>
              <a:t>Must not overlap the vehicular way.</a:t>
            </a:r>
          </a:p>
          <a:p>
            <a:pPr lvl="1"/>
            <a:r>
              <a:rPr lang="en-US" dirty="0"/>
              <a:t>Van access aisles be on either side of the parking space, except with angled spaces.</a:t>
            </a:r>
          </a:p>
          <a:p>
            <a:pPr lvl="2"/>
            <a:endParaRPr lang="en-US" b="1" dirty="0"/>
          </a:p>
          <a:p>
            <a:pPr lvl="2"/>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86068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 – Design IV</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837981" y="1826042"/>
            <a:ext cx="5256431" cy="4350205"/>
          </a:xfrm>
        </p:spPr>
        <p:txBody>
          <a:bodyPr/>
          <a:lstStyle/>
          <a:p>
            <a:pPr lvl="1"/>
            <a:r>
              <a:rPr lang="en-US" dirty="0"/>
              <a:t>Parking space and access aisle surfaces must be stable, firm, and slip resistant.</a:t>
            </a:r>
          </a:p>
          <a:p>
            <a:pPr lvl="1"/>
            <a:r>
              <a:rPr lang="en-US" dirty="0"/>
              <a:t>Access aisles must be at the same level as parking spaces they serve.</a:t>
            </a:r>
          </a:p>
          <a:p>
            <a:pPr lvl="1"/>
            <a:r>
              <a:rPr lang="en-US" dirty="0"/>
              <a:t>Changes in level greater than 1:48 are not permitted.</a:t>
            </a:r>
          </a:p>
          <a:p>
            <a:pPr lvl="1"/>
            <a:r>
              <a:rPr lang="en-US" dirty="0"/>
              <a:t>Built-up curb ramps cannot protrude into access aisles.</a:t>
            </a:r>
          </a:p>
          <a:p>
            <a:pPr lvl="1"/>
            <a:endParaRPr lang="en-US" dirty="0"/>
          </a:p>
          <a:p>
            <a:pPr lvl="2"/>
            <a:endParaRPr lang="en-US" dirty="0"/>
          </a:p>
          <a:p>
            <a:pPr lvl="1"/>
            <a:endParaRPr lang="en-US" dirty="0"/>
          </a:p>
          <a:p>
            <a:pPr lvl="1"/>
            <a:endParaRPr lang="en-US" dirty="0"/>
          </a:p>
          <a:p>
            <a:endParaRPr lang="en-US" dirty="0"/>
          </a:p>
        </p:txBody>
      </p:sp>
      <p:pic>
        <p:nvPicPr>
          <p:cNvPr id="5" name="Picture 4" descr="Image showing built up curb ramp protruding into an access aisle of an accessible parking space. ">
            <a:extLst>
              <a:ext uri="{FF2B5EF4-FFF2-40B4-BE49-F238E27FC236}">
                <a16:creationId xmlns:a16="http://schemas.microsoft.com/office/drawing/2014/main" id="{7847FC62-7FE4-4FCE-8086-80EAF0F16973}"/>
              </a:ext>
            </a:extLst>
          </p:cNvPr>
          <p:cNvPicPr>
            <a:picLocks noChangeAspect="1"/>
          </p:cNvPicPr>
          <p:nvPr/>
        </p:nvPicPr>
        <p:blipFill>
          <a:blip r:embed="rId2"/>
          <a:stretch>
            <a:fillRect/>
          </a:stretch>
        </p:blipFill>
        <p:spPr>
          <a:xfrm>
            <a:off x="6403861" y="2015078"/>
            <a:ext cx="4946982" cy="4690522"/>
          </a:xfrm>
          <a:prstGeom prst="rect">
            <a:avLst/>
          </a:prstGeom>
        </p:spPr>
      </p:pic>
    </p:spTree>
    <p:extLst>
      <p:ext uri="{BB962C8B-B14F-4D97-AF65-F5344CB8AC3E}">
        <p14:creationId xmlns:p14="http://schemas.microsoft.com/office/powerpoint/2010/main" val="1232704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a:xfrm>
            <a:off x="4964137" y="629997"/>
            <a:ext cx="6584776" cy="1285825"/>
          </a:xfrm>
        </p:spPr>
        <p:txBody>
          <a:bodyPr anchor="b">
            <a:normAutofit/>
          </a:bodyPr>
          <a:lstStyle/>
          <a:p>
            <a:r>
              <a:rPr lang="en-US" sz="4099" dirty="0"/>
              <a:t>Parking Requirements – Design V</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4964138" y="2438659"/>
            <a:ext cx="6584774" cy="3784433"/>
          </a:xfrm>
        </p:spPr>
        <p:txBody>
          <a:bodyPr>
            <a:normAutofit/>
          </a:bodyPr>
          <a:lstStyle/>
          <a:p>
            <a:pPr lvl="1"/>
            <a:r>
              <a:rPr lang="en-US" dirty="0"/>
              <a:t>Parking spaces must be identified with the International Symbol of Accessibility.</a:t>
            </a:r>
          </a:p>
          <a:p>
            <a:pPr lvl="1"/>
            <a:r>
              <a:rPr lang="en-US" dirty="0"/>
              <a:t>Signs identifying van parking spaces shall contain the designation "van accessible.“</a:t>
            </a:r>
          </a:p>
          <a:p>
            <a:pPr lvl="1"/>
            <a:r>
              <a:rPr lang="en-US" dirty="0"/>
              <a:t>Signs shall be 5 feet minimum above the finish floor or ground surface measured to the bottom of the sign.</a:t>
            </a:r>
          </a:p>
          <a:p>
            <a:pPr lvl="1"/>
            <a:r>
              <a:rPr lang="en-US" dirty="0"/>
              <a:t>Signs can be installed on posts, suspended from ceilings, or fixed to walls. </a:t>
            </a:r>
          </a:p>
          <a:p>
            <a:pPr marL="457063" lvl="1" indent="0">
              <a:buNone/>
            </a:pPr>
            <a:endParaRPr lang="en-US" sz="1999" dirty="0"/>
          </a:p>
          <a:p>
            <a:pPr lvl="2"/>
            <a:endParaRPr lang="en-US" dirty="0"/>
          </a:p>
          <a:p>
            <a:pPr lvl="1"/>
            <a:endParaRPr lang="en-US" sz="1999" dirty="0"/>
          </a:p>
          <a:p>
            <a:pPr lvl="1"/>
            <a:endParaRPr lang="en-US" sz="1999" dirty="0"/>
          </a:p>
          <a:p>
            <a:endParaRPr lang="en-US" sz="1999" dirty="0"/>
          </a:p>
        </p:txBody>
      </p:sp>
      <p:pic>
        <p:nvPicPr>
          <p:cNvPr id="8194" name="Picture 2" descr="Image of accessible parking sign with international symbol of accessibility.">
            <a:extLst>
              <a:ext uri="{FF2B5EF4-FFF2-40B4-BE49-F238E27FC236}">
                <a16:creationId xmlns:a16="http://schemas.microsoft.com/office/drawing/2014/main" id="{4FB0DE59-8912-455D-AC9A-22297C334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11"/>
          <a:stretch/>
        </p:blipFill>
        <p:spPr bwMode="auto">
          <a:xfrm>
            <a:off x="20" y="903"/>
            <a:ext cx="4634364" cy="685620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1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Passenger Loading Requirements – Scoping 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837981" y="1826042"/>
            <a:ext cx="3411908" cy="4350205"/>
          </a:xfrm>
        </p:spPr>
        <p:txBody>
          <a:bodyPr/>
          <a:lstStyle/>
          <a:p>
            <a:pPr marL="0" indent="0">
              <a:buNone/>
            </a:pPr>
            <a:r>
              <a:rPr lang="en-US" dirty="0"/>
              <a:t>Where provided, at least one accessible passenger loading zone must be provided in every continuous 100 linear feet of loading zone space, or fraction thereof.</a:t>
            </a:r>
          </a:p>
        </p:txBody>
      </p:sp>
      <p:pic>
        <p:nvPicPr>
          <p:cNvPr id="4" name="Picture 3" descr="Image showing 100 feet of loading zone space next to a building.">
            <a:extLst>
              <a:ext uri="{FF2B5EF4-FFF2-40B4-BE49-F238E27FC236}">
                <a16:creationId xmlns:a16="http://schemas.microsoft.com/office/drawing/2014/main" id="{C2FD2205-D0CB-43E9-8E73-541BA09E14B3}"/>
              </a:ext>
            </a:extLst>
          </p:cNvPr>
          <p:cNvPicPr>
            <a:picLocks noChangeAspect="1"/>
          </p:cNvPicPr>
          <p:nvPr/>
        </p:nvPicPr>
        <p:blipFill>
          <a:blip r:embed="rId2"/>
          <a:stretch>
            <a:fillRect/>
          </a:stretch>
        </p:blipFill>
        <p:spPr>
          <a:xfrm>
            <a:off x="4249889" y="1928993"/>
            <a:ext cx="7740871" cy="4852807"/>
          </a:xfrm>
          <a:prstGeom prst="rect">
            <a:avLst/>
          </a:prstGeom>
        </p:spPr>
      </p:pic>
    </p:spTree>
    <p:extLst>
      <p:ext uri="{BB962C8B-B14F-4D97-AF65-F5344CB8AC3E}">
        <p14:creationId xmlns:p14="http://schemas.microsoft.com/office/powerpoint/2010/main" val="396906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EE33-86F5-4849-9164-2208E8D2BB07}"/>
              </a:ext>
            </a:extLst>
          </p:cNvPr>
          <p:cNvSpPr>
            <a:spLocks noGrp="1"/>
          </p:cNvSpPr>
          <p:nvPr>
            <p:ph type="title"/>
          </p:nvPr>
        </p:nvSpPr>
        <p:spPr/>
        <p:txBody>
          <a:bodyPr/>
          <a:lstStyle/>
          <a:p>
            <a:r>
              <a:rPr lang="en-US" dirty="0">
                <a:latin typeface="+mn-lt"/>
              </a:rPr>
              <a:t>Learning Objectives:</a:t>
            </a:r>
          </a:p>
        </p:txBody>
      </p:sp>
      <p:sp>
        <p:nvSpPr>
          <p:cNvPr id="3" name="Content Placeholder 2">
            <a:extLst>
              <a:ext uri="{FF2B5EF4-FFF2-40B4-BE49-F238E27FC236}">
                <a16:creationId xmlns:a16="http://schemas.microsoft.com/office/drawing/2014/main" id="{547F00BD-29CF-43E7-A2B6-FB6F982D4956}"/>
              </a:ext>
            </a:extLst>
          </p:cNvPr>
          <p:cNvSpPr>
            <a:spLocks noGrp="1"/>
          </p:cNvSpPr>
          <p:nvPr>
            <p:ph idx="1"/>
          </p:nvPr>
        </p:nvSpPr>
        <p:spPr>
          <a:xfrm>
            <a:off x="837982" y="2126795"/>
            <a:ext cx="8704586" cy="4350205"/>
          </a:xfrm>
        </p:spPr>
        <p:txBody>
          <a:bodyPr/>
          <a:lstStyle/>
          <a:p>
            <a:r>
              <a:rPr lang="en-US" dirty="0"/>
              <a:t>Understand how the ADA applies to health care facilities.</a:t>
            </a:r>
          </a:p>
          <a:p>
            <a:r>
              <a:rPr lang="en-US" dirty="0"/>
              <a:t>Identify areas of health care facilities in which physical accessibility is required.</a:t>
            </a:r>
          </a:p>
          <a:p>
            <a:r>
              <a:rPr lang="en-US" dirty="0"/>
              <a:t>Learn how to address common barriers to access in health care facilities.</a:t>
            </a:r>
            <a:endParaRPr lang="en-US" sz="2399" dirty="0"/>
          </a:p>
          <a:p>
            <a:endParaRPr lang="en-US" dirty="0"/>
          </a:p>
        </p:txBody>
      </p:sp>
    </p:spTree>
    <p:extLst>
      <p:ext uri="{BB962C8B-B14F-4D97-AF65-F5344CB8AC3E}">
        <p14:creationId xmlns:p14="http://schemas.microsoft.com/office/powerpoint/2010/main" val="66075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Passenger Loading Requirements – Scoping II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p:txBody>
          <a:bodyPr/>
          <a:lstStyle/>
          <a:p>
            <a:r>
              <a:rPr lang="en-US" b="1" dirty="0"/>
              <a:t>Medical Care and Long-Term Care Facilities.</a:t>
            </a:r>
            <a:r>
              <a:rPr lang="en-US" dirty="0"/>
              <a:t> At least one accessible passenger loading zone shall be provided at an accessible entrance to licensed medical care and licensed long-term care facilities where the period of stay exceeds twenty-four hours.</a:t>
            </a:r>
          </a:p>
          <a:p>
            <a:r>
              <a:rPr lang="en-US" b="1" dirty="0"/>
              <a:t>Valet Parking. </a:t>
            </a:r>
            <a:r>
              <a:rPr lang="en-US" dirty="0"/>
              <a:t>Parking facilities that provide valet parking services shall provide at least one accessible passenger loading zone.</a:t>
            </a:r>
          </a:p>
          <a:p>
            <a:r>
              <a:rPr lang="en-US" b="1" dirty="0"/>
              <a:t>Mechanical Access Parking Garages. </a:t>
            </a:r>
            <a:r>
              <a:rPr lang="en-US" dirty="0"/>
              <a:t>Mechanical access parking garages shall provide at least one accessible passenger loading zone at vehicle drop-off and vehicle pick-up areas.</a:t>
            </a:r>
          </a:p>
        </p:txBody>
      </p:sp>
    </p:spTree>
    <p:extLst>
      <p:ext uri="{BB962C8B-B14F-4D97-AF65-F5344CB8AC3E}">
        <p14:creationId xmlns:p14="http://schemas.microsoft.com/office/powerpoint/2010/main" val="232328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Passenger Loading Requirements – Design 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837982" y="2286000"/>
            <a:ext cx="10512862" cy="3970338"/>
          </a:xfrm>
        </p:spPr>
        <p:txBody>
          <a:bodyPr/>
          <a:lstStyle/>
          <a:p>
            <a:r>
              <a:rPr lang="en-US" b="1" dirty="0"/>
              <a:t>Vehicle Pull-Up Space. </a:t>
            </a:r>
            <a:r>
              <a:rPr lang="en-US" dirty="0"/>
              <a:t>Passenger loading zones shall provide a vehicular pull-up space 8 feet wide minimum and 20 feet long minimum.</a:t>
            </a:r>
          </a:p>
        </p:txBody>
      </p:sp>
      <p:pic>
        <p:nvPicPr>
          <p:cNvPr id="4" name="Picture 2" descr="An access aisle at a passenger loading zone is shown to be the full length of the vehicle pull-up space and 60 inches (1525 mm) wide minimum.  The aisle area is to be marked.">
            <a:extLst>
              <a:ext uri="{FF2B5EF4-FFF2-40B4-BE49-F238E27FC236}">
                <a16:creationId xmlns:a16="http://schemas.microsoft.com/office/drawing/2014/main" id="{2013432E-4C25-4F6A-8F28-A611D0C8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944" y="3429000"/>
            <a:ext cx="8045577"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389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Passenger Loading Requirements – Design II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p:txBody>
          <a:bodyPr>
            <a:normAutofit/>
          </a:bodyPr>
          <a:lstStyle/>
          <a:p>
            <a:r>
              <a:rPr lang="en-US" b="1" dirty="0"/>
              <a:t>Access Aisle.</a:t>
            </a:r>
            <a:r>
              <a:rPr lang="en-US" dirty="0"/>
              <a:t> Passenger loading zones shall provide access aisles adjacent to the vehicle pull-up space. </a:t>
            </a:r>
          </a:p>
          <a:p>
            <a:pPr lvl="1"/>
            <a:r>
              <a:rPr lang="en-US" dirty="0"/>
              <a:t>Access aisles shall adjoin an accessible route and shall not overlap the vehicular way.</a:t>
            </a:r>
          </a:p>
          <a:p>
            <a:pPr lvl="1"/>
            <a:r>
              <a:rPr lang="en-US" dirty="0"/>
              <a:t>Access aisles serving vehicle pull-up spaces shall be at least 5 feet wide.</a:t>
            </a:r>
          </a:p>
          <a:p>
            <a:pPr lvl="1"/>
            <a:r>
              <a:rPr lang="en-US" dirty="0"/>
              <a:t>Access aisles shall extend the full length of the vehicle pull-up spaces they serve.</a:t>
            </a:r>
          </a:p>
          <a:p>
            <a:pPr lvl="1"/>
            <a:r>
              <a:rPr lang="en-US" dirty="0"/>
              <a:t>Access aisles shall be marked to discourage parking in them.</a:t>
            </a:r>
            <a:br>
              <a:rPr lang="en-US" dirty="0"/>
            </a:br>
            <a:r>
              <a:rPr lang="en-US" dirty="0"/>
              <a:t> </a:t>
            </a:r>
          </a:p>
          <a:p>
            <a:endParaRPr lang="en-US" dirty="0"/>
          </a:p>
        </p:txBody>
      </p:sp>
    </p:spTree>
    <p:extLst>
      <p:ext uri="{BB962C8B-B14F-4D97-AF65-F5344CB8AC3E}">
        <p14:creationId xmlns:p14="http://schemas.microsoft.com/office/powerpoint/2010/main" val="264792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Passenger Loading Requirements – Design III</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p:txBody>
          <a:bodyPr>
            <a:normAutofit/>
          </a:bodyPr>
          <a:lstStyle/>
          <a:p>
            <a:r>
              <a:rPr lang="en-US" dirty="0"/>
              <a:t>Vehicle pull-up spaces and access aisles serving them must</a:t>
            </a:r>
            <a:r>
              <a:rPr lang="en-US" b="1" dirty="0"/>
              <a:t> </a:t>
            </a:r>
            <a:r>
              <a:rPr lang="en-US" dirty="0"/>
              <a:t>be stable, firm, and slip resistant.</a:t>
            </a:r>
          </a:p>
          <a:p>
            <a:r>
              <a:rPr lang="en-US" dirty="0"/>
              <a:t>Access aisles must be at the same level as the vehicle pull-up space they serve.</a:t>
            </a:r>
          </a:p>
          <a:p>
            <a:r>
              <a:rPr lang="en-US" dirty="0"/>
              <a:t>Changes in level greater than 1:48 are not permitted.</a:t>
            </a:r>
          </a:p>
          <a:p>
            <a:r>
              <a:rPr lang="en-US" dirty="0"/>
              <a:t>Vehicle pull-up spaces, access aisles, and vehicular routes must have a vertical clearance of at least 114 inches.</a:t>
            </a:r>
            <a:br>
              <a:rPr lang="en-US" dirty="0"/>
            </a:br>
            <a:r>
              <a:rPr lang="en-US" dirty="0"/>
              <a:t> </a:t>
            </a:r>
          </a:p>
          <a:p>
            <a:endParaRPr lang="en-US" dirty="0"/>
          </a:p>
        </p:txBody>
      </p:sp>
    </p:spTree>
    <p:extLst>
      <p:ext uri="{BB962C8B-B14F-4D97-AF65-F5344CB8AC3E}">
        <p14:creationId xmlns:p14="http://schemas.microsoft.com/office/powerpoint/2010/main" val="362305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52A1-73D8-45B0-9A2B-50017C865054}"/>
              </a:ext>
            </a:extLst>
          </p:cNvPr>
          <p:cNvSpPr>
            <a:spLocks noGrp="1"/>
          </p:cNvSpPr>
          <p:nvPr>
            <p:ph type="title"/>
          </p:nvPr>
        </p:nvSpPr>
        <p:spPr/>
        <p:txBody>
          <a:bodyPr/>
          <a:lstStyle/>
          <a:p>
            <a:r>
              <a:rPr lang="en-US" dirty="0"/>
              <a:t>Accessible Routes - Scoping</a:t>
            </a:r>
          </a:p>
        </p:txBody>
      </p:sp>
      <p:sp>
        <p:nvSpPr>
          <p:cNvPr id="3" name="Content Placeholder 2">
            <a:extLst>
              <a:ext uri="{FF2B5EF4-FFF2-40B4-BE49-F238E27FC236}">
                <a16:creationId xmlns:a16="http://schemas.microsoft.com/office/drawing/2014/main" id="{CB5F53EC-6574-4D03-A6C5-5C3F6C20A872}"/>
              </a:ext>
            </a:extLst>
          </p:cNvPr>
          <p:cNvSpPr>
            <a:spLocks noGrp="1"/>
          </p:cNvSpPr>
          <p:nvPr>
            <p:ph idx="1"/>
          </p:nvPr>
        </p:nvSpPr>
        <p:spPr>
          <a:xfrm>
            <a:off x="837981" y="1826042"/>
            <a:ext cx="6326762" cy="4350205"/>
          </a:xfrm>
        </p:spPr>
        <p:txBody>
          <a:bodyPr>
            <a:normAutofit lnSpcReduction="10000"/>
          </a:bodyPr>
          <a:lstStyle/>
          <a:p>
            <a:r>
              <a:rPr lang="en-US" dirty="0"/>
              <a:t>Accessible Routes permit people with mobility disabilities to travel between site arrival points to accessible entrances.</a:t>
            </a:r>
          </a:p>
          <a:p>
            <a:r>
              <a:rPr lang="en-US" dirty="0"/>
              <a:t>At least one accessible route shall be provided within the site from accessible parking spaces and accessible passenger loading zones; public streets and sidewalks; and public transportation stops to the accessible building or facility entrance they serve.</a:t>
            </a:r>
          </a:p>
        </p:txBody>
      </p:sp>
      <p:pic>
        <p:nvPicPr>
          <p:cNvPr id="5" name="Picture 4" descr="Sign point the way to an accessible route with the international sign of accessibility.">
            <a:extLst>
              <a:ext uri="{FF2B5EF4-FFF2-40B4-BE49-F238E27FC236}">
                <a16:creationId xmlns:a16="http://schemas.microsoft.com/office/drawing/2014/main" id="{DC28FBA3-9FA8-427D-8E3C-014C248409F6}"/>
              </a:ext>
            </a:extLst>
          </p:cNvPr>
          <p:cNvPicPr>
            <a:picLocks noChangeAspect="1"/>
          </p:cNvPicPr>
          <p:nvPr/>
        </p:nvPicPr>
        <p:blipFill>
          <a:blip r:embed="rId2"/>
          <a:stretch>
            <a:fillRect/>
          </a:stretch>
        </p:blipFill>
        <p:spPr>
          <a:xfrm>
            <a:off x="7781802" y="2180597"/>
            <a:ext cx="3359545" cy="3359545"/>
          </a:xfrm>
          <a:prstGeom prst="rect">
            <a:avLst/>
          </a:prstGeom>
        </p:spPr>
      </p:pic>
    </p:spTree>
    <p:extLst>
      <p:ext uri="{BB962C8B-B14F-4D97-AF65-F5344CB8AC3E}">
        <p14:creationId xmlns:p14="http://schemas.microsoft.com/office/powerpoint/2010/main" val="256375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showing accessible route and site arrival points.">
            <a:extLst>
              <a:ext uri="{FF2B5EF4-FFF2-40B4-BE49-F238E27FC236}">
                <a16:creationId xmlns:a16="http://schemas.microsoft.com/office/drawing/2014/main" id="{D16C073D-B805-41FD-8BB5-FB5F30E80A9A}"/>
              </a:ext>
            </a:extLst>
          </p:cNvPr>
          <p:cNvPicPr>
            <a:picLocks noChangeAspect="1"/>
          </p:cNvPicPr>
          <p:nvPr/>
        </p:nvPicPr>
        <p:blipFill>
          <a:blip r:embed="rId2"/>
          <a:stretch>
            <a:fillRect/>
          </a:stretch>
        </p:blipFill>
        <p:spPr>
          <a:xfrm>
            <a:off x="3874276" y="1574080"/>
            <a:ext cx="8314548" cy="5207720"/>
          </a:xfrm>
          <a:prstGeom prst="rect">
            <a:avLst/>
          </a:prstGeom>
        </p:spPr>
      </p:pic>
      <p:sp>
        <p:nvSpPr>
          <p:cNvPr id="2" name="Title 1">
            <a:extLst>
              <a:ext uri="{FF2B5EF4-FFF2-40B4-BE49-F238E27FC236}">
                <a16:creationId xmlns:a16="http://schemas.microsoft.com/office/drawing/2014/main" id="{47E652A1-73D8-45B0-9A2B-50017C865054}"/>
              </a:ext>
            </a:extLst>
          </p:cNvPr>
          <p:cNvSpPr>
            <a:spLocks noGrp="1"/>
          </p:cNvSpPr>
          <p:nvPr>
            <p:ph type="title"/>
          </p:nvPr>
        </p:nvSpPr>
        <p:spPr/>
        <p:txBody>
          <a:bodyPr/>
          <a:lstStyle/>
          <a:p>
            <a:r>
              <a:rPr lang="en-US" dirty="0"/>
              <a:t>Accessible Routes - Location</a:t>
            </a:r>
          </a:p>
        </p:txBody>
      </p:sp>
      <p:sp>
        <p:nvSpPr>
          <p:cNvPr id="3" name="Content Placeholder 2">
            <a:extLst>
              <a:ext uri="{FF2B5EF4-FFF2-40B4-BE49-F238E27FC236}">
                <a16:creationId xmlns:a16="http://schemas.microsoft.com/office/drawing/2014/main" id="{CB5F53EC-6574-4D03-A6C5-5C3F6C20A872}"/>
              </a:ext>
            </a:extLst>
          </p:cNvPr>
          <p:cNvSpPr>
            <a:spLocks noGrp="1"/>
          </p:cNvSpPr>
          <p:nvPr>
            <p:ph idx="1"/>
          </p:nvPr>
        </p:nvSpPr>
        <p:spPr>
          <a:xfrm>
            <a:off x="837981" y="1826042"/>
            <a:ext cx="2843712" cy="4350205"/>
          </a:xfrm>
        </p:spPr>
        <p:txBody>
          <a:bodyPr>
            <a:normAutofit/>
          </a:bodyPr>
          <a:lstStyle/>
          <a:p>
            <a:r>
              <a:rPr lang="en-US" dirty="0"/>
              <a:t>The accessible route must be in the same area as the general circulation path. </a:t>
            </a:r>
          </a:p>
        </p:txBody>
      </p:sp>
    </p:spTree>
    <p:extLst>
      <p:ext uri="{BB962C8B-B14F-4D97-AF65-F5344CB8AC3E}">
        <p14:creationId xmlns:p14="http://schemas.microsoft.com/office/powerpoint/2010/main" val="165860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52A1-73D8-45B0-9A2B-50017C865054}"/>
              </a:ext>
            </a:extLst>
          </p:cNvPr>
          <p:cNvSpPr>
            <a:spLocks noGrp="1"/>
          </p:cNvSpPr>
          <p:nvPr>
            <p:ph type="title"/>
          </p:nvPr>
        </p:nvSpPr>
        <p:spPr>
          <a:xfrm>
            <a:off x="837981" y="808382"/>
            <a:ext cx="3757873" cy="1325218"/>
          </a:xfrm>
        </p:spPr>
        <p:txBody>
          <a:bodyPr>
            <a:normAutofit fontScale="90000"/>
          </a:bodyPr>
          <a:lstStyle/>
          <a:p>
            <a:r>
              <a:rPr lang="en-US" dirty="0"/>
              <a:t>Accessible Routes – Design I</a:t>
            </a:r>
          </a:p>
        </p:txBody>
      </p:sp>
      <p:sp>
        <p:nvSpPr>
          <p:cNvPr id="3" name="Content Placeholder 2">
            <a:extLst>
              <a:ext uri="{FF2B5EF4-FFF2-40B4-BE49-F238E27FC236}">
                <a16:creationId xmlns:a16="http://schemas.microsoft.com/office/drawing/2014/main" id="{CB5F53EC-6574-4D03-A6C5-5C3F6C20A872}"/>
              </a:ext>
            </a:extLst>
          </p:cNvPr>
          <p:cNvSpPr>
            <a:spLocks noGrp="1"/>
          </p:cNvSpPr>
          <p:nvPr>
            <p:ph idx="1"/>
          </p:nvPr>
        </p:nvSpPr>
        <p:spPr>
          <a:xfrm>
            <a:off x="837981" y="2279195"/>
            <a:ext cx="3645168" cy="4350205"/>
          </a:xfrm>
        </p:spPr>
        <p:txBody>
          <a:bodyPr>
            <a:normAutofit/>
          </a:bodyPr>
          <a:lstStyle/>
          <a:p>
            <a:r>
              <a:rPr lang="en-US" dirty="0"/>
              <a:t>Accessible route floor or ground surfaces must be firm, stable and slip resistant. </a:t>
            </a:r>
          </a:p>
        </p:txBody>
      </p:sp>
      <p:pic>
        <p:nvPicPr>
          <p:cNvPr id="6" name="Picture 5" descr="Brick footpath in Philidelphia">
            <a:extLst>
              <a:ext uri="{FF2B5EF4-FFF2-40B4-BE49-F238E27FC236}">
                <a16:creationId xmlns:a16="http://schemas.microsoft.com/office/drawing/2014/main" id="{0B46859D-9F6D-49A6-8343-D10EDDA4A8BF}"/>
              </a:ext>
            </a:extLst>
          </p:cNvPr>
          <p:cNvPicPr>
            <a:picLocks noChangeAspect="1"/>
          </p:cNvPicPr>
          <p:nvPr/>
        </p:nvPicPr>
        <p:blipFill>
          <a:blip r:embed="rId2"/>
          <a:stretch>
            <a:fillRect/>
          </a:stretch>
        </p:blipFill>
        <p:spPr>
          <a:xfrm>
            <a:off x="4754476" y="893"/>
            <a:ext cx="9141619" cy="6856214"/>
          </a:xfrm>
          <a:prstGeom prst="rect">
            <a:avLst/>
          </a:prstGeom>
        </p:spPr>
      </p:pic>
    </p:spTree>
    <p:extLst>
      <p:ext uri="{BB962C8B-B14F-4D97-AF65-F5344CB8AC3E}">
        <p14:creationId xmlns:p14="http://schemas.microsoft.com/office/powerpoint/2010/main" val="4193194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501A-5AF6-4670-ADB3-03E14A72312D}"/>
              </a:ext>
            </a:extLst>
          </p:cNvPr>
          <p:cNvSpPr>
            <a:spLocks noGrp="1"/>
          </p:cNvSpPr>
          <p:nvPr>
            <p:ph type="title"/>
          </p:nvPr>
        </p:nvSpPr>
        <p:spPr>
          <a:xfrm>
            <a:off x="837981" y="640806"/>
            <a:ext cx="4680523" cy="1840134"/>
          </a:xfrm>
        </p:spPr>
        <p:txBody>
          <a:bodyPr anchor="b">
            <a:normAutofit/>
          </a:bodyPr>
          <a:lstStyle/>
          <a:p>
            <a:r>
              <a:rPr lang="en-US" sz="3999" dirty="0"/>
              <a:t>Accessible Routes – Design II</a:t>
            </a:r>
          </a:p>
        </p:txBody>
      </p:sp>
      <p:sp>
        <p:nvSpPr>
          <p:cNvPr id="3" name="Content Placeholder 2">
            <a:extLst>
              <a:ext uri="{FF2B5EF4-FFF2-40B4-BE49-F238E27FC236}">
                <a16:creationId xmlns:a16="http://schemas.microsoft.com/office/drawing/2014/main" id="{DA8EFE90-FD86-4F6B-8A57-B911FA79696B}"/>
              </a:ext>
            </a:extLst>
          </p:cNvPr>
          <p:cNvSpPr>
            <a:spLocks noGrp="1"/>
          </p:cNvSpPr>
          <p:nvPr>
            <p:ph idx="1"/>
          </p:nvPr>
        </p:nvSpPr>
        <p:spPr>
          <a:xfrm>
            <a:off x="837981" y="2686517"/>
            <a:ext cx="4680523" cy="3530678"/>
          </a:xfrm>
        </p:spPr>
        <p:txBody>
          <a:bodyPr>
            <a:normAutofit/>
          </a:bodyPr>
          <a:lstStyle/>
          <a:p>
            <a:r>
              <a:rPr lang="en-US" dirty="0"/>
              <a:t>Walking surfaces should have a 5% maximum running slope</a:t>
            </a:r>
          </a:p>
          <a:p>
            <a:r>
              <a:rPr lang="en-US" dirty="0"/>
              <a:t>Ramps should have a 5-8.3% maximum running slope</a:t>
            </a:r>
          </a:p>
          <a:p>
            <a:r>
              <a:rPr lang="en-US" dirty="0"/>
              <a:t>Cross slopes should never exceed 2%.</a:t>
            </a:r>
          </a:p>
        </p:txBody>
      </p:sp>
      <p:pic>
        <p:nvPicPr>
          <p:cNvPr id="5" name="Picture 4" descr="Example of running slope and cross slope of a sidewalk.">
            <a:extLst>
              <a:ext uri="{FF2B5EF4-FFF2-40B4-BE49-F238E27FC236}">
                <a16:creationId xmlns:a16="http://schemas.microsoft.com/office/drawing/2014/main" id="{8EF85186-7BA4-48FB-898E-049A635EC923}"/>
              </a:ext>
            </a:extLst>
          </p:cNvPr>
          <p:cNvPicPr>
            <a:picLocks noChangeAspect="1"/>
          </p:cNvPicPr>
          <p:nvPr/>
        </p:nvPicPr>
        <p:blipFill>
          <a:blip r:embed="rId2"/>
          <a:stretch>
            <a:fillRect/>
          </a:stretch>
        </p:blipFill>
        <p:spPr>
          <a:xfrm>
            <a:off x="6355729" y="640807"/>
            <a:ext cx="4553005" cy="5576387"/>
          </a:xfrm>
          <a:prstGeom prst="rect">
            <a:avLst/>
          </a:prstGeom>
        </p:spPr>
      </p:pic>
    </p:spTree>
    <p:extLst>
      <p:ext uri="{BB962C8B-B14F-4D97-AF65-F5344CB8AC3E}">
        <p14:creationId xmlns:p14="http://schemas.microsoft.com/office/powerpoint/2010/main" val="112924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llustration showing a walking surface with a 1/2 in max vertical change being beveled at 1:2.">
            <a:extLst>
              <a:ext uri="{FF2B5EF4-FFF2-40B4-BE49-F238E27FC236}">
                <a16:creationId xmlns:a16="http://schemas.microsoft.com/office/drawing/2014/main" id="{62D1DC9A-2269-41E5-8E85-DD7F66E13F8C}"/>
              </a:ext>
            </a:extLst>
          </p:cNvPr>
          <p:cNvPicPr>
            <a:picLocks noChangeAspect="1"/>
          </p:cNvPicPr>
          <p:nvPr/>
        </p:nvPicPr>
        <p:blipFill>
          <a:blip r:embed="rId2"/>
          <a:stretch>
            <a:fillRect/>
          </a:stretch>
        </p:blipFill>
        <p:spPr>
          <a:xfrm>
            <a:off x="3206781" y="4328027"/>
            <a:ext cx="3025947" cy="2072773"/>
          </a:xfrm>
          <a:prstGeom prst="rect">
            <a:avLst/>
          </a:prstGeom>
        </p:spPr>
      </p:pic>
      <p:sp>
        <p:nvSpPr>
          <p:cNvPr id="2" name="Title 1">
            <a:extLst>
              <a:ext uri="{FF2B5EF4-FFF2-40B4-BE49-F238E27FC236}">
                <a16:creationId xmlns:a16="http://schemas.microsoft.com/office/drawing/2014/main" id="{6FE1501A-5AF6-4670-ADB3-03E14A72312D}"/>
              </a:ext>
            </a:extLst>
          </p:cNvPr>
          <p:cNvSpPr>
            <a:spLocks noGrp="1"/>
          </p:cNvSpPr>
          <p:nvPr>
            <p:ph type="title"/>
          </p:nvPr>
        </p:nvSpPr>
        <p:spPr>
          <a:xfrm>
            <a:off x="6562637" y="508044"/>
            <a:ext cx="5256431" cy="1543660"/>
          </a:xfrm>
        </p:spPr>
        <p:txBody>
          <a:bodyPr>
            <a:normAutofit/>
          </a:bodyPr>
          <a:lstStyle/>
          <a:p>
            <a:r>
              <a:rPr lang="en-US" dirty="0"/>
              <a:t>Accessible Routes – Design III</a:t>
            </a:r>
          </a:p>
        </p:txBody>
      </p:sp>
      <p:sp>
        <p:nvSpPr>
          <p:cNvPr id="3" name="Content Placeholder 2">
            <a:extLst>
              <a:ext uri="{FF2B5EF4-FFF2-40B4-BE49-F238E27FC236}">
                <a16:creationId xmlns:a16="http://schemas.microsoft.com/office/drawing/2014/main" id="{DA8EFE90-FD86-4F6B-8A57-B911FA79696B}"/>
              </a:ext>
            </a:extLst>
          </p:cNvPr>
          <p:cNvSpPr>
            <a:spLocks noGrp="1"/>
          </p:cNvSpPr>
          <p:nvPr>
            <p:ph idx="1"/>
          </p:nvPr>
        </p:nvSpPr>
        <p:spPr>
          <a:xfrm>
            <a:off x="6562637" y="2231046"/>
            <a:ext cx="5256431" cy="3945201"/>
          </a:xfrm>
        </p:spPr>
        <p:txBody>
          <a:bodyPr>
            <a:normAutofit/>
          </a:bodyPr>
          <a:lstStyle/>
          <a:p>
            <a:r>
              <a:rPr lang="en-US" dirty="0"/>
              <a:t>Walking surfaces should be free from gaps greater than ½ inch </a:t>
            </a:r>
          </a:p>
          <a:p>
            <a:r>
              <a:rPr lang="en-US" dirty="0"/>
              <a:t>Vertical changes in level cannot be greater than ¼ inch. </a:t>
            </a:r>
          </a:p>
          <a:p>
            <a:r>
              <a:rPr lang="en-US" dirty="0"/>
              <a:t>Vertical changes in level up to ½ inch should be beveled at 1:2. </a:t>
            </a:r>
          </a:p>
        </p:txBody>
      </p:sp>
      <p:pic>
        <p:nvPicPr>
          <p:cNvPr id="4" name="Picture 3" descr="Illustration showing a walking surface vertical change of 1/4 inch max.">
            <a:extLst>
              <a:ext uri="{FF2B5EF4-FFF2-40B4-BE49-F238E27FC236}">
                <a16:creationId xmlns:a16="http://schemas.microsoft.com/office/drawing/2014/main" id="{8F6C03AA-B8F0-4D12-A122-B71011F5452D}"/>
              </a:ext>
            </a:extLst>
          </p:cNvPr>
          <p:cNvPicPr>
            <a:picLocks noChangeAspect="1"/>
          </p:cNvPicPr>
          <p:nvPr/>
        </p:nvPicPr>
        <p:blipFill>
          <a:blip r:embed="rId3"/>
          <a:stretch>
            <a:fillRect/>
          </a:stretch>
        </p:blipFill>
        <p:spPr>
          <a:xfrm>
            <a:off x="258870" y="4328027"/>
            <a:ext cx="3025948" cy="2072773"/>
          </a:xfrm>
          <a:prstGeom prst="rect">
            <a:avLst/>
          </a:prstGeom>
        </p:spPr>
      </p:pic>
      <p:pic>
        <p:nvPicPr>
          <p:cNvPr id="1026" name="Picture 2" descr="Cross section of surface opening 1/2&quot; wide max with no max. depth">
            <a:extLst>
              <a:ext uri="{FF2B5EF4-FFF2-40B4-BE49-F238E27FC236}">
                <a16:creationId xmlns:a16="http://schemas.microsoft.com/office/drawing/2014/main" id="{50E67574-1075-430A-B1BE-E69D75DACE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9283" y="1212565"/>
            <a:ext cx="4994995" cy="274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818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501A-5AF6-4670-ADB3-03E14A72312D}"/>
              </a:ext>
            </a:extLst>
          </p:cNvPr>
          <p:cNvSpPr>
            <a:spLocks noGrp="1"/>
          </p:cNvSpPr>
          <p:nvPr>
            <p:ph type="title"/>
          </p:nvPr>
        </p:nvSpPr>
        <p:spPr/>
        <p:txBody>
          <a:bodyPr/>
          <a:lstStyle/>
          <a:p>
            <a:r>
              <a:rPr lang="en-US" dirty="0"/>
              <a:t>Accessible Routes – Design IV</a:t>
            </a:r>
          </a:p>
        </p:txBody>
      </p:sp>
      <p:sp>
        <p:nvSpPr>
          <p:cNvPr id="3" name="Content Placeholder 2">
            <a:extLst>
              <a:ext uri="{FF2B5EF4-FFF2-40B4-BE49-F238E27FC236}">
                <a16:creationId xmlns:a16="http://schemas.microsoft.com/office/drawing/2014/main" id="{DA8EFE90-FD86-4F6B-8A57-B911FA79696B}"/>
              </a:ext>
            </a:extLst>
          </p:cNvPr>
          <p:cNvSpPr>
            <a:spLocks noGrp="1"/>
          </p:cNvSpPr>
          <p:nvPr>
            <p:ph idx="1"/>
          </p:nvPr>
        </p:nvSpPr>
        <p:spPr/>
        <p:txBody>
          <a:bodyPr/>
          <a:lstStyle/>
          <a:p>
            <a:r>
              <a:rPr lang="en-US" dirty="0"/>
              <a:t>Pathways should be 36 inches wide except at doors and for short distances, when it can be narrower (32 inches).</a:t>
            </a:r>
          </a:p>
        </p:txBody>
      </p:sp>
      <p:pic>
        <p:nvPicPr>
          <p:cNvPr id="7" name="Picture 6" descr="Illustration of ADA Standards requirements for accessible pathways.">
            <a:extLst>
              <a:ext uri="{FF2B5EF4-FFF2-40B4-BE49-F238E27FC236}">
                <a16:creationId xmlns:a16="http://schemas.microsoft.com/office/drawing/2014/main" id="{7267908C-43C2-4A18-8EBC-5E96BFF964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12501" y="3345691"/>
            <a:ext cx="6763822" cy="3436109"/>
          </a:xfrm>
          <a:prstGeom prst="rect">
            <a:avLst/>
          </a:prstGeom>
        </p:spPr>
      </p:pic>
    </p:spTree>
    <p:extLst>
      <p:ext uri="{BB962C8B-B14F-4D97-AF65-F5344CB8AC3E}">
        <p14:creationId xmlns:p14="http://schemas.microsoft.com/office/powerpoint/2010/main" val="188002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A17-94C4-4278-817E-61891C7AA202}"/>
              </a:ext>
            </a:extLst>
          </p:cNvPr>
          <p:cNvSpPr>
            <a:spLocks noGrp="1"/>
          </p:cNvSpPr>
          <p:nvPr>
            <p:ph type="title"/>
          </p:nvPr>
        </p:nvSpPr>
        <p:spPr/>
        <p:txBody>
          <a:bodyPr/>
          <a:lstStyle/>
          <a:p>
            <a:r>
              <a:rPr lang="en-US" dirty="0">
                <a:latin typeface="+mn-lt"/>
              </a:rPr>
              <a:t>Accessibility in Healthcare</a:t>
            </a:r>
          </a:p>
        </p:txBody>
      </p:sp>
      <p:sp>
        <p:nvSpPr>
          <p:cNvPr id="3" name="Content Placeholder 2">
            <a:extLst>
              <a:ext uri="{FF2B5EF4-FFF2-40B4-BE49-F238E27FC236}">
                <a16:creationId xmlns:a16="http://schemas.microsoft.com/office/drawing/2014/main" id="{E0469B42-9606-4020-8162-D672F87D47ED}"/>
              </a:ext>
            </a:extLst>
          </p:cNvPr>
          <p:cNvSpPr>
            <a:spLocks noGrp="1"/>
          </p:cNvSpPr>
          <p:nvPr>
            <p:ph idx="1"/>
          </p:nvPr>
        </p:nvSpPr>
        <p:spPr>
          <a:xfrm>
            <a:off x="837982" y="2286000"/>
            <a:ext cx="10512862" cy="3970338"/>
          </a:xfrm>
        </p:spPr>
        <p:txBody>
          <a:bodyPr/>
          <a:lstStyle/>
          <a:p>
            <a:r>
              <a:rPr lang="en-US" dirty="0"/>
              <a:t>Accessibility of doctors' offices, clinics, and other health care providers is essential in providing medical care to people with disabilities. </a:t>
            </a:r>
          </a:p>
          <a:p>
            <a:r>
              <a:rPr lang="en-US" dirty="0"/>
              <a:t>Due to barriers, individuals with disabilities are less likely to get routine preventative medical care than people without disabilities.</a:t>
            </a:r>
          </a:p>
          <a:p>
            <a:r>
              <a:rPr lang="en-US" dirty="0"/>
              <a:t> Accessibility is not only legally required; it is important medically so that minor problems can be detected and treated before turning into major and possibly life-threatening problems.</a:t>
            </a:r>
          </a:p>
        </p:txBody>
      </p:sp>
    </p:spTree>
    <p:extLst>
      <p:ext uri="{BB962C8B-B14F-4D97-AF65-F5344CB8AC3E}">
        <p14:creationId xmlns:p14="http://schemas.microsoft.com/office/powerpoint/2010/main" val="2559818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501A-5AF6-4670-ADB3-03E14A72312D}"/>
              </a:ext>
            </a:extLst>
          </p:cNvPr>
          <p:cNvSpPr>
            <a:spLocks noGrp="1"/>
          </p:cNvSpPr>
          <p:nvPr>
            <p:ph type="title"/>
          </p:nvPr>
        </p:nvSpPr>
        <p:spPr>
          <a:xfrm>
            <a:off x="648759" y="629996"/>
            <a:ext cx="3906813" cy="1676166"/>
          </a:xfrm>
        </p:spPr>
        <p:txBody>
          <a:bodyPr>
            <a:normAutofit/>
          </a:bodyPr>
          <a:lstStyle/>
          <a:p>
            <a:r>
              <a:rPr lang="en-US" sz="3999" dirty="0"/>
              <a:t>Accessible  Routes – Design V</a:t>
            </a:r>
            <a:endParaRPr lang="en-US" sz="3699" dirty="0"/>
          </a:p>
        </p:txBody>
      </p:sp>
      <p:sp>
        <p:nvSpPr>
          <p:cNvPr id="3" name="Content Placeholder 2">
            <a:extLst>
              <a:ext uri="{FF2B5EF4-FFF2-40B4-BE49-F238E27FC236}">
                <a16:creationId xmlns:a16="http://schemas.microsoft.com/office/drawing/2014/main" id="{DA8EFE90-FD86-4F6B-8A57-B911FA79696B}"/>
              </a:ext>
            </a:extLst>
          </p:cNvPr>
          <p:cNvSpPr>
            <a:spLocks noGrp="1"/>
          </p:cNvSpPr>
          <p:nvPr>
            <p:ph idx="1"/>
          </p:nvPr>
        </p:nvSpPr>
        <p:spPr>
          <a:xfrm>
            <a:off x="648762" y="2438658"/>
            <a:ext cx="3650515" cy="4135059"/>
          </a:xfrm>
        </p:spPr>
        <p:txBody>
          <a:bodyPr>
            <a:normAutofit/>
          </a:bodyPr>
          <a:lstStyle/>
          <a:p>
            <a:r>
              <a:rPr lang="en-US" sz="2399" dirty="0"/>
              <a:t>Ramps which rise more than 6 inches will need to have both handrails and edge protection.</a:t>
            </a:r>
          </a:p>
          <a:p>
            <a:r>
              <a:rPr lang="en-US" sz="2399" dirty="0"/>
              <a:t>Ramps must also have level landings at the top and bottom of each segment and where the ramp changes direction.</a:t>
            </a:r>
          </a:p>
        </p:txBody>
      </p:sp>
      <p:pic>
        <p:nvPicPr>
          <p:cNvPr id="4" name="Picture 3" descr="Illustration of ADA Standards requirements for ramps that rise higher than 6 inches.">
            <a:extLst>
              <a:ext uri="{FF2B5EF4-FFF2-40B4-BE49-F238E27FC236}">
                <a16:creationId xmlns:a16="http://schemas.microsoft.com/office/drawing/2014/main" id="{5A56B63F-00CA-4C88-88EB-2C4B8F22A6D5}"/>
              </a:ext>
            </a:extLst>
          </p:cNvPr>
          <p:cNvPicPr>
            <a:picLocks noChangeAspect="1"/>
          </p:cNvPicPr>
          <p:nvPr/>
        </p:nvPicPr>
        <p:blipFill rotWithShape="1">
          <a:blip r:embed="rId2"/>
          <a:srcRect r="3083"/>
          <a:stretch/>
        </p:blipFill>
        <p:spPr>
          <a:xfrm>
            <a:off x="4555573" y="903"/>
            <a:ext cx="7550977" cy="6856204"/>
          </a:xfrm>
          <a:prstGeom prst="rect">
            <a:avLst/>
          </a:prstGeom>
          <a:effectLst/>
        </p:spPr>
      </p:pic>
    </p:spTree>
    <p:extLst>
      <p:ext uri="{BB962C8B-B14F-4D97-AF65-F5344CB8AC3E}">
        <p14:creationId xmlns:p14="http://schemas.microsoft.com/office/powerpoint/2010/main" val="1015764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4906-B1EF-4489-A0EA-B3994A51E6ED}"/>
              </a:ext>
            </a:extLst>
          </p:cNvPr>
          <p:cNvSpPr>
            <a:spLocks noGrp="1"/>
          </p:cNvSpPr>
          <p:nvPr>
            <p:ph type="title"/>
          </p:nvPr>
        </p:nvSpPr>
        <p:spPr/>
        <p:txBody>
          <a:bodyPr/>
          <a:lstStyle/>
          <a:p>
            <a:r>
              <a:rPr lang="en-US" dirty="0"/>
              <a:t>Accessible Entrances - Scoping</a:t>
            </a:r>
          </a:p>
        </p:txBody>
      </p:sp>
      <p:sp>
        <p:nvSpPr>
          <p:cNvPr id="3" name="Content Placeholder 2">
            <a:extLst>
              <a:ext uri="{FF2B5EF4-FFF2-40B4-BE49-F238E27FC236}">
                <a16:creationId xmlns:a16="http://schemas.microsoft.com/office/drawing/2014/main" id="{563BCDAE-5FCF-427B-94C7-31025C4B6D40}"/>
              </a:ext>
            </a:extLst>
          </p:cNvPr>
          <p:cNvSpPr>
            <a:spLocks noGrp="1"/>
          </p:cNvSpPr>
          <p:nvPr>
            <p:ph idx="1"/>
          </p:nvPr>
        </p:nvSpPr>
        <p:spPr/>
        <p:txBody>
          <a:bodyPr>
            <a:normAutofit/>
          </a:bodyPr>
          <a:lstStyle/>
          <a:p>
            <a:r>
              <a:rPr lang="en-US" dirty="0"/>
              <a:t>Part of the accessible route</a:t>
            </a:r>
          </a:p>
          <a:p>
            <a:r>
              <a:rPr lang="en-US" dirty="0"/>
              <a:t>Ensure people with disabilities have an accessible way in</a:t>
            </a:r>
          </a:p>
          <a:p>
            <a:r>
              <a:rPr lang="en-US" dirty="0"/>
              <a:t>At least 60% of all public entrances must be accessible.</a:t>
            </a:r>
          </a:p>
          <a:p>
            <a:r>
              <a:rPr lang="en-US" dirty="0"/>
              <a:t>If direct access to a facility entrance is from a parking structure, each direct access entrance must be accessible.</a:t>
            </a:r>
          </a:p>
          <a:p>
            <a:r>
              <a:rPr lang="en-US" dirty="0"/>
              <a:t>If direct access to a facility entrance is from a pedestrian tunnel or elevated walkway, at least one direct entrance to the facility must be accessible.</a:t>
            </a:r>
          </a:p>
          <a:p>
            <a:endParaRPr lang="en-US" dirty="0"/>
          </a:p>
        </p:txBody>
      </p:sp>
    </p:spTree>
    <p:extLst>
      <p:ext uri="{BB962C8B-B14F-4D97-AF65-F5344CB8AC3E}">
        <p14:creationId xmlns:p14="http://schemas.microsoft.com/office/powerpoint/2010/main" val="1047749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4906-B1EF-4489-A0EA-B3994A51E6ED}"/>
              </a:ext>
            </a:extLst>
          </p:cNvPr>
          <p:cNvSpPr>
            <a:spLocks noGrp="1"/>
          </p:cNvSpPr>
          <p:nvPr>
            <p:ph type="title"/>
          </p:nvPr>
        </p:nvSpPr>
        <p:spPr/>
        <p:txBody>
          <a:bodyPr/>
          <a:lstStyle/>
          <a:p>
            <a:r>
              <a:rPr lang="en-US" dirty="0"/>
              <a:t>Accessible Entrances – Design I</a:t>
            </a:r>
          </a:p>
        </p:txBody>
      </p:sp>
      <p:sp>
        <p:nvSpPr>
          <p:cNvPr id="3" name="Content Placeholder 2">
            <a:extLst>
              <a:ext uri="{FF2B5EF4-FFF2-40B4-BE49-F238E27FC236}">
                <a16:creationId xmlns:a16="http://schemas.microsoft.com/office/drawing/2014/main" id="{563BCDAE-5FCF-427B-94C7-31025C4B6D40}"/>
              </a:ext>
            </a:extLst>
          </p:cNvPr>
          <p:cNvSpPr>
            <a:spLocks noGrp="1"/>
          </p:cNvSpPr>
          <p:nvPr>
            <p:ph idx="1"/>
          </p:nvPr>
        </p:nvSpPr>
        <p:spPr/>
        <p:txBody>
          <a:bodyPr>
            <a:normAutofit/>
          </a:bodyPr>
          <a:lstStyle/>
          <a:p>
            <a:r>
              <a:rPr lang="en-US" dirty="0"/>
              <a:t>Revolving doors, revolving gates, and turnstiles not allowed.</a:t>
            </a:r>
          </a:p>
          <a:p>
            <a:r>
              <a:rPr lang="en-US" dirty="0"/>
              <a:t>At least one side of double doors must be accessible. </a:t>
            </a:r>
          </a:p>
          <a:p>
            <a:r>
              <a:rPr lang="en-US" dirty="0"/>
              <a:t>Door openings must have a clear width of at least 32 inches.</a:t>
            </a:r>
          </a:p>
          <a:p>
            <a:r>
              <a:rPr lang="en-US" dirty="0"/>
              <a:t>No protrusions below 34 inches from ground. Protrusions between 34-80 inches above the ground are limited to 4 inches.</a:t>
            </a:r>
          </a:p>
          <a:p>
            <a:r>
              <a:rPr lang="en-US" dirty="0"/>
              <a:t>Thresholds at doorways can be no more than ½ inch high. Floor or ground surface requirements apply. </a:t>
            </a:r>
          </a:p>
          <a:p>
            <a:endParaRPr lang="en-US" dirty="0"/>
          </a:p>
        </p:txBody>
      </p:sp>
    </p:spTree>
    <p:extLst>
      <p:ext uri="{BB962C8B-B14F-4D97-AF65-F5344CB8AC3E}">
        <p14:creationId xmlns:p14="http://schemas.microsoft.com/office/powerpoint/2010/main" val="3411436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4906-B1EF-4489-A0EA-B3994A51E6ED}"/>
              </a:ext>
            </a:extLst>
          </p:cNvPr>
          <p:cNvSpPr>
            <a:spLocks noGrp="1"/>
          </p:cNvSpPr>
          <p:nvPr>
            <p:ph type="title"/>
          </p:nvPr>
        </p:nvSpPr>
        <p:spPr>
          <a:xfrm>
            <a:off x="837981" y="971476"/>
            <a:ext cx="5256431" cy="1325218"/>
          </a:xfrm>
        </p:spPr>
        <p:txBody>
          <a:bodyPr/>
          <a:lstStyle/>
          <a:p>
            <a:r>
              <a:rPr lang="en-US" dirty="0"/>
              <a:t>Accessible Entrances – Design II</a:t>
            </a:r>
          </a:p>
        </p:txBody>
      </p:sp>
      <p:sp>
        <p:nvSpPr>
          <p:cNvPr id="3" name="Content Placeholder 2">
            <a:extLst>
              <a:ext uri="{FF2B5EF4-FFF2-40B4-BE49-F238E27FC236}">
                <a16:creationId xmlns:a16="http://schemas.microsoft.com/office/drawing/2014/main" id="{563BCDAE-5FCF-427B-94C7-31025C4B6D40}"/>
              </a:ext>
            </a:extLst>
          </p:cNvPr>
          <p:cNvSpPr>
            <a:spLocks noGrp="1"/>
          </p:cNvSpPr>
          <p:nvPr>
            <p:ph idx="1"/>
          </p:nvPr>
        </p:nvSpPr>
        <p:spPr>
          <a:xfrm>
            <a:off x="837981" y="2431595"/>
            <a:ext cx="5115497" cy="4350205"/>
          </a:xfrm>
        </p:spPr>
        <p:txBody>
          <a:bodyPr>
            <a:normAutofit/>
          </a:bodyPr>
          <a:lstStyle/>
          <a:p>
            <a:r>
              <a:rPr lang="en-US" dirty="0"/>
              <a:t>Maneuvering clearances are required and vary.</a:t>
            </a:r>
          </a:p>
        </p:txBody>
      </p:sp>
      <p:pic>
        <p:nvPicPr>
          <p:cNvPr id="4" name="Picture 3" descr="2010 Standards illustrations showing maneuvering clearance requirements. ">
            <a:extLst>
              <a:ext uri="{FF2B5EF4-FFF2-40B4-BE49-F238E27FC236}">
                <a16:creationId xmlns:a16="http://schemas.microsoft.com/office/drawing/2014/main" id="{3BA6193C-C9D7-425B-8F7A-25BCB6F381CE}"/>
              </a:ext>
            </a:extLst>
          </p:cNvPr>
          <p:cNvPicPr>
            <a:picLocks noChangeAspect="1"/>
          </p:cNvPicPr>
          <p:nvPr/>
        </p:nvPicPr>
        <p:blipFill>
          <a:blip r:embed="rId2"/>
          <a:stretch>
            <a:fillRect/>
          </a:stretch>
        </p:blipFill>
        <p:spPr>
          <a:xfrm>
            <a:off x="6094413" y="893"/>
            <a:ext cx="5849547" cy="6856214"/>
          </a:xfrm>
          <a:prstGeom prst="rect">
            <a:avLst/>
          </a:prstGeom>
        </p:spPr>
      </p:pic>
    </p:spTree>
    <p:extLst>
      <p:ext uri="{BB962C8B-B14F-4D97-AF65-F5344CB8AC3E}">
        <p14:creationId xmlns:p14="http://schemas.microsoft.com/office/powerpoint/2010/main" val="3280620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4906-B1EF-4489-A0EA-B3994A51E6ED}"/>
              </a:ext>
            </a:extLst>
          </p:cNvPr>
          <p:cNvSpPr>
            <a:spLocks noGrp="1"/>
          </p:cNvSpPr>
          <p:nvPr>
            <p:ph type="title"/>
          </p:nvPr>
        </p:nvSpPr>
        <p:spPr>
          <a:xfrm>
            <a:off x="4964136" y="629997"/>
            <a:ext cx="6997676" cy="1285825"/>
          </a:xfrm>
        </p:spPr>
        <p:txBody>
          <a:bodyPr anchor="b">
            <a:normAutofit/>
          </a:bodyPr>
          <a:lstStyle/>
          <a:p>
            <a:r>
              <a:rPr lang="en-US" sz="4099" dirty="0"/>
              <a:t>Accessible Entrances – Design III</a:t>
            </a:r>
          </a:p>
        </p:txBody>
      </p:sp>
      <p:sp>
        <p:nvSpPr>
          <p:cNvPr id="3" name="Content Placeholder 2">
            <a:extLst>
              <a:ext uri="{FF2B5EF4-FFF2-40B4-BE49-F238E27FC236}">
                <a16:creationId xmlns:a16="http://schemas.microsoft.com/office/drawing/2014/main" id="{563BCDAE-5FCF-427B-94C7-31025C4B6D40}"/>
              </a:ext>
            </a:extLst>
          </p:cNvPr>
          <p:cNvSpPr>
            <a:spLocks noGrp="1"/>
          </p:cNvSpPr>
          <p:nvPr>
            <p:ph idx="1"/>
          </p:nvPr>
        </p:nvSpPr>
        <p:spPr>
          <a:xfrm>
            <a:off x="4964138" y="2438659"/>
            <a:ext cx="6584774" cy="3784433"/>
          </a:xfrm>
        </p:spPr>
        <p:txBody>
          <a:bodyPr>
            <a:normAutofit/>
          </a:bodyPr>
          <a:lstStyle/>
          <a:p>
            <a:r>
              <a:rPr lang="en-US" sz="2400" dirty="0"/>
              <a:t>Operable parts of doors must not require tight grasping, pinching or twisting of the wrist. </a:t>
            </a:r>
          </a:p>
          <a:p>
            <a:r>
              <a:rPr lang="en-US" sz="2400" dirty="0"/>
              <a:t>Operable parts of doors must be 34-45 inches above the ground.</a:t>
            </a:r>
          </a:p>
          <a:p>
            <a:r>
              <a:rPr lang="en-US" sz="2400" dirty="0"/>
              <a:t>Doors must close at a speed of no less than 5 seconds. </a:t>
            </a:r>
          </a:p>
          <a:p>
            <a:endParaRPr lang="en-US" sz="2400" dirty="0"/>
          </a:p>
        </p:txBody>
      </p:sp>
      <p:pic>
        <p:nvPicPr>
          <p:cNvPr id="5" name="Picture 4" descr="Wheelchair user struggling to get into a building at an inaccessible entrance.">
            <a:extLst>
              <a:ext uri="{FF2B5EF4-FFF2-40B4-BE49-F238E27FC236}">
                <a16:creationId xmlns:a16="http://schemas.microsoft.com/office/drawing/2014/main" id="{832FFC75-50EA-4FA6-9860-9F14FD23F2E4}"/>
              </a:ext>
            </a:extLst>
          </p:cNvPr>
          <p:cNvPicPr>
            <a:picLocks noChangeAspect="1"/>
          </p:cNvPicPr>
          <p:nvPr/>
        </p:nvPicPr>
        <p:blipFill rotWithShape="1">
          <a:blip r:embed="rId2"/>
          <a:srcRect l="11599" r="43282" b="-1"/>
          <a:stretch/>
        </p:blipFill>
        <p:spPr>
          <a:xfrm>
            <a:off x="20" y="903"/>
            <a:ext cx="4634364" cy="6856204"/>
          </a:xfrm>
          <a:prstGeom prst="rect">
            <a:avLst/>
          </a:prstGeom>
          <a:effectLst/>
        </p:spPr>
      </p:pic>
    </p:spTree>
    <p:extLst>
      <p:ext uri="{BB962C8B-B14F-4D97-AF65-F5344CB8AC3E}">
        <p14:creationId xmlns:p14="http://schemas.microsoft.com/office/powerpoint/2010/main" val="941240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635B-B370-4E47-A86E-2204D8B858DA}"/>
              </a:ext>
            </a:extLst>
          </p:cNvPr>
          <p:cNvSpPr>
            <a:spLocks noGrp="1"/>
          </p:cNvSpPr>
          <p:nvPr>
            <p:ph type="title"/>
          </p:nvPr>
        </p:nvSpPr>
        <p:spPr>
          <a:xfrm>
            <a:off x="326051" y="874088"/>
            <a:ext cx="7444325" cy="706573"/>
          </a:xfrm>
        </p:spPr>
        <p:txBody>
          <a:bodyPr anchor="b">
            <a:normAutofit/>
          </a:bodyPr>
          <a:lstStyle/>
          <a:p>
            <a:r>
              <a:rPr lang="en-US" sz="3999" dirty="0"/>
              <a:t>Drive-Thru Medical Testing Sites</a:t>
            </a:r>
          </a:p>
        </p:txBody>
      </p:sp>
      <p:sp>
        <p:nvSpPr>
          <p:cNvPr id="3" name="Content Placeholder 2">
            <a:extLst>
              <a:ext uri="{FF2B5EF4-FFF2-40B4-BE49-F238E27FC236}">
                <a16:creationId xmlns:a16="http://schemas.microsoft.com/office/drawing/2014/main" id="{E7BAEE8F-9DD1-44B8-B016-D0FCA56BFBF7}"/>
              </a:ext>
            </a:extLst>
          </p:cNvPr>
          <p:cNvSpPr>
            <a:spLocks noGrp="1"/>
          </p:cNvSpPr>
          <p:nvPr>
            <p:ph idx="1"/>
          </p:nvPr>
        </p:nvSpPr>
        <p:spPr>
          <a:xfrm>
            <a:off x="326050" y="1812441"/>
            <a:ext cx="5587571" cy="5274159"/>
          </a:xfrm>
        </p:spPr>
        <p:txBody>
          <a:bodyPr>
            <a:normAutofit/>
          </a:bodyPr>
          <a:lstStyle/>
          <a:p>
            <a:r>
              <a:rPr lang="en-US" sz="2399" dirty="0"/>
              <a:t>Allow for intermittent medical services</a:t>
            </a:r>
          </a:p>
          <a:p>
            <a:r>
              <a:rPr lang="en-US" sz="2399" dirty="0"/>
              <a:t>May be in a parking lot of hospital, retail store or fairground</a:t>
            </a:r>
          </a:p>
          <a:p>
            <a:r>
              <a:rPr lang="en-US" sz="2399" dirty="0"/>
              <a:t>Typically consist of pop-up tents and traffic cones</a:t>
            </a:r>
          </a:p>
          <a:p>
            <a:r>
              <a:rPr lang="en-US" sz="2399" dirty="0"/>
              <a:t>Useful in viral outbreaks to help minimize exposure to others</a:t>
            </a:r>
          </a:p>
          <a:p>
            <a:r>
              <a:rPr lang="en-US" sz="2399" dirty="0"/>
              <a:t>Operations must comply with the Americans with Disabilities Act</a:t>
            </a:r>
          </a:p>
          <a:p>
            <a:endParaRPr lang="en-US" sz="1600" dirty="0"/>
          </a:p>
        </p:txBody>
      </p:sp>
      <p:pic>
        <p:nvPicPr>
          <p:cNvPr id="4" name="Picture 3" descr="COVID19 drive-thru testing site in Houston, TX.">
            <a:extLst>
              <a:ext uri="{FF2B5EF4-FFF2-40B4-BE49-F238E27FC236}">
                <a16:creationId xmlns:a16="http://schemas.microsoft.com/office/drawing/2014/main" id="{D928BBAD-8FBF-48FE-A93F-99E2D400E166}"/>
              </a:ext>
            </a:extLst>
          </p:cNvPr>
          <p:cNvPicPr>
            <a:picLocks noChangeAspect="1"/>
          </p:cNvPicPr>
          <p:nvPr/>
        </p:nvPicPr>
        <p:blipFill>
          <a:blip r:embed="rId2"/>
          <a:stretch>
            <a:fillRect/>
          </a:stretch>
        </p:blipFill>
        <p:spPr>
          <a:xfrm>
            <a:off x="5983941" y="1828800"/>
            <a:ext cx="6276761" cy="3530677"/>
          </a:xfrm>
          <a:prstGeom prst="rect">
            <a:avLst/>
          </a:prstGeom>
        </p:spPr>
      </p:pic>
    </p:spTree>
    <p:extLst>
      <p:ext uri="{BB962C8B-B14F-4D97-AF65-F5344CB8AC3E}">
        <p14:creationId xmlns:p14="http://schemas.microsoft.com/office/powerpoint/2010/main" val="2682018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632E-A62D-4C6A-8791-01E9F814635F}"/>
              </a:ext>
            </a:extLst>
          </p:cNvPr>
          <p:cNvSpPr>
            <a:spLocks noGrp="1"/>
          </p:cNvSpPr>
          <p:nvPr>
            <p:ph type="title"/>
          </p:nvPr>
        </p:nvSpPr>
        <p:spPr>
          <a:xfrm>
            <a:off x="648760" y="629996"/>
            <a:ext cx="5125696" cy="1676166"/>
          </a:xfrm>
        </p:spPr>
        <p:txBody>
          <a:bodyPr>
            <a:normAutofit fontScale="90000"/>
          </a:bodyPr>
          <a:lstStyle/>
          <a:p>
            <a:r>
              <a:rPr lang="en-US" sz="4099" dirty="0"/>
              <a:t>Wheelchair Access at Drive-Thru Testing Sites I</a:t>
            </a:r>
          </a:p>
        </p:txBody>
      </p:sp>
      <p:sp>
        <p:nvSpPr>
          <p:cNvPr id="3" name="Content Placeholder 2">
            <a:extLst>
              <a:ext uri="{FF2B5EF4-FFF2-40B4-BE49-F238E27FC236}">
                <a16:creationId xmlns:a16="http://schemas.microsoft.com/office/drawing/2014/main" id="{9A7953AD-B11B-4D08-872D-E05C50AACFEA}"/>
              </a:ext>
            </a:extLst>
          </p:cNvPr>
          <p:cNvSpPr>
            <a:spLocks noGrp="1"/>
          </p:cNvSpPr>
          <p:nvPr>
            <p:ph idx="1"/>
          </p:nvPr>
        </p:nvSpPr>
        <p:spPr>
          <a:xfrm>
            <a:off x="648761" y="2438659"/>
            <a:ext cx="5125694" cy="3784433"/>
          </a:xfrm>
        </p:spPr>
        <p:txBody>
          <a:bodyPr>
            <a:normAutofit/>
          </a:bodyPr>
          <a:lstStyle/>
          <a:p>
            <a:r>
              <a:rPr lang="en-US" dirty="0"/>
              <a:t>Minimum clearance for wheelchair-accessible vans is 8 feet, 2 inches high </a:t>
            </a:r>
          </a:p>
          <a:p>
            <a:pPr lvl="1"/>
            <a:endParaRPr lang="en-US" sz="2799" dirty="0"/>
          </a:p>
        </p:txBody>
      </p:sp>
      <p:pic>
        <p:nvPicPr>
          <p:cNvPr id="4" name="Picture 3" descr="Illustration of maximum clearance requirements for wheelchair accessible vans.">
            <a:extLst>
              <a:ext uri="{FF2B5EF4-FFF2-40B4-BE49-F238E27FC236}">
                <a16:creationId xmlns:a16="http://schemas.microsoft.com/office/drawing/2014/main" id="{DFA5661E-3DB9-454A-9C96-0676EEB956A5}"/>
              </a:ext>
            </a:extLst>
          </p:cNvPr>
          <p:cNvPicPr>
            <a:picLocks noChangeAspect="1"/>
          </p:cNvPicPr>
          <p:nvPr/>
        </p:nvPicPr>
        <p:blipFill rotWithShape="1">
          <a:blip r:embed="rId2"/>
          <a:srcRect l="11109" r="6610"/>
          <a:stretch/>
        </p:blipFill>
        <p:spPr>
          <a:xfrm>
            <a:off x="6659634" y="629995"/>
            <a:ext cx="4689616" cy="4789314"/>
          </a:xfrm>
          <a:prstGeom prst="rect">
            <a:avLst/>
          </a:prstGeom>
          <a:effectLst/>
        </p:spPr>
      </p:pic>
    </p:spTree>
    <p:extLst>
      <p:ext uri="{BB962C8B-B14F-4D97-AF65-F5344CB8AC3E}">
        <p14:creationId xmlns:p14="http://schemas.microsoft.com/office/powerpoint/2010/main" val="2127406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632E-A62D-4C6A-8791-01E9F814635F}"/>
              </a:ext>
            </a:extLst>
          </p:cNvPr>
          <p:cNvSpPr>
            <a:spLocks noGrp="1"/>
          </p:cNvSpPr>
          <p:nvPr>
            <p:ph type="title"/>
          </p:nvPr>
        </p:nvSpPr>
        <p:spPr>
          <a:xfrm>
            <a:off x="837980" y="640806"/>
            <a:ext cx="5408831" cy="1840134"/>
          </a:xfrm>
        </p:spPr>
        <p:txBody>
          <a:bodyPr anchor="b">
            <a:normAutofit/>
          </a:bodyPr>
          <a:lstStyle/>
          <a:p>
            <a:r>
              <a:rPr lang="en-US" sz="3999" dirty="0"/>
              <a:t>Wheelchair Access at Drive-Thru Testing Sites II</a:t>
            </a:r>
          </a:p>
        </p:txBody>
      </p:sp>
      <p:sp>
        <p:nvSpPr>
          <p:cNvPr id="3" name="Content Placeholder 2">
            <a:extLst>
              <a:ext uri="{FF2B5EF4-FFF2-40B4-BE49-F238E27FC236}">
                <a16:creationId xmlns:a16="http://schemas.microsoft.com/office/drawing/2014/main" id="{9A7953AD-B11B-4D08-872D-E05C50AACFEA}"/>
              </a:ext>
            </a:extLst>
          </p:cNvPr>
          <p:cNvSpPr>
            <a:spLocks noGrp="1"/>
          </p:cNvSpPr>
          <p:nvPr>
            <p:ph idx="1"/>
          </p:nvPr>
        </p:nvSpPr>
        <p:spPr>
          <a:xfrm>
            <a:off x="837981" y="2686517"/>
            <a:ext cx="5256431" cy="3530678"/>
          </a:xfrm>
        </p:spPr>
        <p:txBody>
          <a:bodyPr>
            <a:normAutofit/>
          </a:bodyPr>
          <a:lstStyle/>
          <a:p>
            <a:r>
              <a:rPr lang="en-US" dirty="0"/>
              <a:t>Wheelchair users need access aisle alongside vehicle if exiting the vehicle is required</a:t>
            </a:r>
          </a:p>
          <a:p>
            <a:pPr lvl="1"/>
            <a:endParaRPr lang="en-US" sz="1999" dirty="0"/>
          </a:p>
        </p:txBody>
      </p:sp>
      <p:pic>
        <p:nvPicPr>
          <p:cNvPr id="4" name="Picture 3" descr="Image showing two options for providing an access aisle for a wheelchair van.">
            <a:extLst>
              <a:ext uri="{FF2B5EF4-FFF2-40B4-BE49-F238E27FC236}">
                <a16:creationId xmlns:a16="http://schemas.microsoft.com/office/drawing/2014/main" id="{FA5B199E-1C3E-44A3-BC36-9F2E34E92669}"/>
              </a:ext>
            </a:extLst>
          </p:cNvPr>
          <p:cNvPicPr>
            <a:picLocks noChangeAspect="1"/>
          </p:cNvPicPr>
          <p:nvPr/>
        </p:nvPicPr>
        <p:blipFill>
          <a:blip r:embed="rId2"/>
          <a:stretch>
            <a:fillRect/>
          </a:stretch>
        </p:blipFill>
        <p:spPr>
          <a:xfrm>
            <a:off x="7402480" y="-9487"/>
            <a:ext cx="2497224" cy="6888890"/>
          </a:xfrm>
          <a:prstGeom prst="rect">
            <a:avLst/>
          </a:prstGeom>
        </p:spPr>
      </p:pic>
    </p:spTree>
    <p:extLst>
      <p:ext uri="{BB962C8B-B14F-4D97-AF65-F5344CB8AC3E}">
        <p14:creationId xmlns:p14="http://schemas.microsoft.com/office/powerpoint/2010/main" val="1787875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6F0E9-21F5-4D4B-A57B-C51F5CDAFEA3}"/>
              </a:ext>
            </a:extLst>
          </p:cNvPr>
          <p:cNvSpPr>
            <a:spLocks noGrp="1"/>
          </p:cNvSpPr>
          <p:nvPr>
            <p:ph type="title"/>
          </p:nvPr>
        </p:nvSpPr>
        <p:spPr/>
        <p:txBody>
          <a:bodyPr/>
          <a:lstStyle/>
          <a:p>
            <a:r>
              <a:rPr lang="en-US" dirty="0"/>
              <a:t>Walk-Up Services at Drive-Thru Sites</a:t>
            </a:r>
          </a:p>
        </p:txBody>
      </p:sp>
      <p:sp>
        <p:nvSpPr>
          <p:cNvPr id="3" name="Content Placeholder 2">
            <a:extLst>
              <a:ext uri="{FF2B5EF4-FFF2-40B4-BE49-F238E27FC236}">
                <a16:creationId xmlns:a16="http://schemas.microsoft.com/office/drawing/2014/main" id="{8AE83F75-AD44-47A6-B08F-0F57A849B81A}"/>
              </a:ext>
            </a:extLst>
          </p:cNvPr>
          <p:cNvSpPr>
            <a:spLocks noGrp="1"/>
          </p:cNvSpPr>
          <p:nvPr>
            <p:ph idx="1"/>
          </p:nvPr>
        </p:nvSpPr>
        <p:spPr/>
        <p:txBody>
          <a:bodyPr/>
          <a:lstStyle/>
          <a:p>
            <a:r>
              <a:rPr lang="en-US" dirty="0"/>
              <a:t>Walk-up services may be needed for those unable to arrive by vehicle</a:t>
            </a:r>
          </a:p>
          <a:p>
            <a:r>
              <a:rPr lang="en-US" dirty="0"/>
              <a:t>Ensure accessible route connecting all elements of testing</a:t>
            </a:r>
          </a:p>
          <a:p>
            <a:pPr lvl="1"/>
            <a:r>
              <a:rPr lang="en-US" dirty="0"/>
              <a:t>Check-in</a:t>
            </a:r>
          </a:p>
          <a:p>
            <a:pPr lvl="1"/>
            <a:r>
              <a:rPr lang="en-US" dirty="0"/>
              <a:t>Testing area</a:t>
            </a:r>
          </a:p>
          <a:p>
            <a:pPr lvl="1"/>
            <a:r>
              <a:rPr lang="en-US" dirty="0"/>
              <a:t>Paperwork/instruction area</a:t>
            </a:r>
          </a:p>
          <a:p>
            <a:pPr lvl="1"/>
            <a:r>
              <a:rPr lang="en-US" dirty="0"/>
              <a:t>Check-out</a:t>
            </a:r>
          </a:p>
        </p:txBody>
      </p:sp>
    </p:spTree>
    <p:extLst>
      <p:ext uri="{BB962C8B-B14F-4D97-AF65-F5344CB8AC3E}">
        <p14:creationId xmlns:p14="http://schemas.microsoft.com/office/powerpoint/2010/main" val="3561275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885907"/>
            <a:ext cx="12188824" cy="790493"/>
          </a:xfrm>
        </p:spPr>
        <p:txBody>
          <a:bodyPr>
            <a:noAutofit/>
          </a:bodyPr>
          <a:lstStyle/>
          <a:p>
            <a:r>
              <a:rPr lang="en-US" sz="3200" dirty="0">
                <a:solidFill>
                  <a:schemeClr val="tx1"/>
                </a:solidFill>
              </a:rPr>
              <a:t>Accessible Routes</a:t>
            </a:r>
          </a:p>
        </p:txBody>
      </p:sp>
      <p:sp>
        <p:nvSpPr>
          <p:cNvPr id="9" name="Content Placeholder 2"/>
          <p:cNvSpPr>
            <a:spLocks noGrp="1"/>
          </p:cNvSpPr>
          <p:nvPr>
            <p:ph idx="1"/>
          </p:nvPr>
        </p:nvSpPr>
        <p:spPr>
          <a:xfrm>
            <a:off x="836612" y="1752600"/>
            <a:ext cx="10591800" cy="4572000"/>
          </a:xfrm>
        </p:spPr>
        <p:txBody>
          <a:bodyPr>
            <a:normAutofit/>
          </a:bodyPr>
          <a:lstStyle/>
          <a:p>
            <a:pPr marL="0" indent="0">
              <a:lnSpc>
                <a:spcPct val="110000"/>
              </a:lnSpc>
              <a:spcBef>
                <a:spcPts val="0"/>
              </a:spcBef>
              <a:buNone/>
            </a:pPr>
            <a:r>
              <a:rPr lang="en-US" sz="3100" dirty="0"/>
              <a:t>Interior accessible routes must comply with the following:</a:t>
            </a:r>
          </a:p>
          <a:p>
            <a:pPr>
              <a:lnSpc>
                <a:spcPct val="110000"/>
              </a:lnSpc>
              <a:spcBef>
                <a:spcPts val="0"/>
              </a:spcBef>
            </a:pPr>
            <a:r>
              <a:rPr lang="en-US" sz="3100" dirty="0"/>
              <a:t>Clear width of 36 inches</a:t>
            </a:r>
          </a:p>
          <a:p>
            <a:pPr>
              <a:lnSpc>
                <a:spcPct val="110000"/>
              </a:lnSpc>
              <a:spcBef>
                <a:spcPts val="0"/>
              </a:spcBef>
            </a:pPr>
            <a:r>
              <a:rPr lang="en-US" sz="3100" dirty="0"/>
              <a:t>Passing space of 60 inches every 200 feet</a:t>
            </a:r>
          </a:p>
          <a:p>
            <a:pPr>
              <a:lnSpc>
                <a:spcPct val="110000"/>
              </a:lnSpc>
              <a:spcBef>
                <a:spcPts val="0"/>
              </a:spcBef>
            </a:pPr>
            <a:r>
              <a:rPr lang="en-US" sz="3100" dirty="0"/>
              <a:t>No change in level of more than ¼ inch, or ½ inch if beveled</a:t>
            </a:r>
          </a:p>
          <a:p>
            <a:pPr>
              <a:lnSpc>
                <a:spcPct val="110000"/>
              </a:lnSpc>
              <a:spcBef>
                <a:spcPts val="0"/>
              </a:spcBef>
            </a:pPr>
            <a:r>
              <a:rPr lang="en-US" sz="3100" dirty="0"/>
              <a:t>Running (forward) slope no greater than 5 percent (1:20)</a:t>
            </a:r>
          </a:p>
          <a:p>
            <a:pPr>
              <a:lnSpc>
                <a:spcPct val="110000"/>
              </a:lnSpc>
              <a:spcBef>
                <a:spcPts val="0"/>
              </a:spcBef>
            </a:pPr>
            <a:r>
              <a:rPr lang="en-US" sz="3100" dirty="0"/>
              <a:t>Cross slope (side-to-side) no greater than 2 percent (1:48)</a:t>
            </a:r>
          </a:p>
          <a:p>
            <a:pPr>
              <a:lnSpc>
                <a:spcPct val="110000"/>
              </a:lnSpc>
              <a:spcBef>
                <a:spcPts val="0"/>
              </a:spcBef>
            </a:pPr>
            <a:r>
              <a:rPr lang="en-US" sz="3100" dirty="0"/>
              <a:t>Firm, stable &amp; slip resistant</a:t>
            </a:r>
          </a:p>
          <a:p>
            <a:pPr marL="0" indent="0">
              <a:lnSpc>
                <a:spcPct val="110000"/>
              </a:lnSpc>
              <a:spcBef>
                <a:spcPts val="0"/>
              </a:spcBef>
              <a:buNone/>
            </a:pPr>
            <a:endParaRPr lang="en-US" sz="3100" dirty="0"/>
          </a:p>
          <a:p>
            <a:pPr>
              <a:lnSpc>
                <a:spcPct val="110000"/>
              </a:lnSpc>
              <a:spcBef>
                <a:spcPts val="0"/>
              </a:spcBef>
            </a:pPr>
            <a:endParaRPr lang="en-US" sz="3100" dirty="0"/>
          </a:p>
          <a:p>
            <a:pPr marL="0" indent="0">
              <a:lnSpc>
                <a:spcPct val="110000"/>
              </a:lnSpc>
              <a:spcBef>
                <a:spcPts val="0"/>
              </a:spcBef>
              <a:buNone/>
            </a:pPr>
            <a:endParaRPr lang="en-US" sz="3100" dirty="0"/>
          </a:p>
          <a:p>
            <a:pPr marL="573786" lvl="1" indent="0">
              <a:lnSpc>
                <a:spcPct val="110000"/>
              </a:lnSpc>
              <a:spcBef>
                <a:spcPts val="1200"/>
              </a:spcBef>
              <a:buNone/>
            </a:pPr>
            <a:endParaRPr lang="en-US" sz="2600" dirty="0"/>
          </a:p>
        </p:txBody>
      </p:sp>
      <p:pic>
        <p:nvPicPr>
          <p:cNvPr id="4" name="Picture 3" descr="Logo of ADA National Network">
            <a:extLst>
              <a:ext uri="{FF2B5EF4-FFF2-40B4-BE49-F238E27FC236}">
                <a16:creationId xmlns:a16="http://schemas.microsoft.com/office/drawing/2014/main" id="{4A4F6C8D-A484-4DDB-8E56-B49FABC2CB77}"/>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algn="r" defTabSz="457200"/>
            <a:fld id="{2DD240B6-99DF-40F7-BFC7-5DD8D3F7E631}" type="slidenum">
              <a:rPr lang="en-US">
                <a:solidFill>
                  <a:prstClr val="black">
                    <a:tint val="75000"/>
                  </a:prstClr>
                </a:solidFill>
                <a:latin typeface="Calibri"/>
              </a:rPr>
              <a:pPr algn="r" defTabSz="457200"/>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126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7F30-65E5-44C9-9284-7A0B47D77EC8}"/>
              </a:ext>
            </a:extLst>
          </p:cNvPr>
          <p:cNvSpPr>
            <a:spLocks noGrp="1"/>
          </p:cNvSpPr>
          <p:nvPr>
            <p:ph type="title"/>
          </p:nvPr>
        </p:nvSpPr>
        <p:spPr/>
        <p:txBody>
          <a:bodyPr>
            <a:normAutofit/>
          </a:bodyPr>
          <a:lstStyle/>
          <a:p>
            <a:r>
              <a:rPr lang="en-US" sz="3999" dirty="0"/>
              <a:t>ADA Overview and Requirements I </a:t>
            </a:r>
          </a:p>
        </p:txBody>
      </p:sp>
      <p:sp>
        <p:nvSpPr>
          <p:cNvPr id="3" name="Content Placeholder 2">
            <a:extLst>
              <a:ext uri="{FF2B5EF4-FFF2-40B4-BE49-F238E27FC236}">
                <a16:creationId xmlns:a16="http://schemas.microsoft.com/office/drawing/2014/main" id="{218C0EFF-7C8F-40FB-BED8-E62ACC6F0FA9}"/>
              </a:ext>
            </a:extLst>
          </p:cNvPr>
          <p:cNvSpPr>
            <a:spLocks noGrp="1"/>
          </p:cNvSpPr>
          <p:nvPr>
            <p:ph idx="1"/>
          </p:nvPr>
        </p:nvSpPr>
        <p:spPr>
          <a:xfrm>
            <a:off x="837982" y="2133600"/>
            <a:ext cx="10512862" cy="3970338"/>
          </a:xfrm>
        </p:spPr>
        <p:txBody>
          <a:bodyPr>
            <a:normAutofit/>
          </a:bodyPr>
          <a:lstStyle/>
          <a:p>
            <a:r>
              <a:rPr lang="en-US" dirty="0"/>
              <a:t>The Americans with Disabilities Act of 1990 (ADA) is a federal civil rights law that prohibits discrimination against individuals with disabilities in everyday activities, including medical services. </a:t>
            </a:r>
          </a:p>
          <a:p>
            <a:pPr lvl="1"/>
            <a:r>
              <a:rPr lang="en-US" dirty="0"/>
              <a:t>Disability – A physical or mental impairment that substantially limits one or more major life activity</a:t>
            </a:r>
          </a:p>
          <a:p>
            <a:r>
              <a:rPr lang="en-US" dirty="0"/>
              <a:t>The ADA ensures access to the built environment for people with disabilities.</a:t>
            </a:r>
          </a:p>
          <a:p>
            <a:pPr lvl="1"/>
            <a:r>
              <a:rPr lang="en-US" dirty="0"/>
              <a:t>Enforced by the Department of Justice</a:t>
            </a:r>
          </a:p>
          <a:p>
            <a:pPr lvl="1"/>
            <a:r>
              <a:rPr lang="en-US" dirty="0"/>
              <a:t>Uses the </a:t>
            </a:r>
            <a:r>
              <a:rPr lang="en-US" dirty="0">
                <a:hlinkClick r:id="rId2"/>
              </a:rPr>
              <a:t>2010 Standards for Accessible Design</a:t>
            </a:r>
            <a:r>
              <a:rPr lang="en-US" dirty="0"/>
              <a:t>. </a:t>
            </a:r>
          </a:p>
        </p:txBody>
      </p:sp>
    </p:spTree>
    <p:extLst>
      <p:ext uri="{BB962C8B-B14F-4D97-AF65-F5344CB8AC3E}">
        <p14:creationId xmlns:p14="http://schemas.microsoft.com/office/powerpoint/2010/main" val="2344956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1826057" y="161643"/>
            <a:ext cx="8522855" cy="1006758"/>
          </a:xfrm>
        </p:spPr>
        <p:txBody>
          <a:bodyPr>
            <a:normAutofit/>
          </a:bodyPr>
          <a:lstStyle/>
          <a:p>
            <a:r>
              <a:rPr lang="en-US" sz="3200" b="1" dirty="0"/>
              <a:t>Walking Surfaces in Accessible Routes</a:t>
            </a:r>
          </a:p>
        </p:txBody>
      </p:sp>
      <p:sp>
        <p:nvSpPr>
          <p:cNvPr id="23" name="Content Placeholder 22"/>
          <p:cNvSpPr>
            <a:spLocks noGrp="1"/>
          </p:cNvSpPr>
          <p:nvPr>
            <p:ph sz="half" idx="1"/>
          </p:nvPr>
        </p:nvSpPr>
        <p:spPr>
          <a:xfrm>
            <a:off x="2030412" y="1168400"/>
            <a:ext cx="8318500" cy="5130800"/>
          </a:xfrm>
        </p:spPr>
        <p:txBody>
          <a:bodyPr>
            <a:noAutofit/>
          </a:bodyPr>
          <a:lstStyle/>
          <a:p>
            <a:pPr>
              <a:buNone/>
              <a:defRPr/>
            </a:pPr>
            <a:r>
              <a:rPr lang="en-US" dirty="0"/>
              <a:t>  The clear width may be reduced to 32” minimum for a length of 24” maximum, provided that reduced width segments are separated by segments that are 48” long minimum and 36” wide minimum</a:t>
            </a:r>
          </a:p>
        </p:txBody>
      </p:sp>
      <p:pic>
        <p:nvPicPr>
          <p:cNvPr id="32" name="Picture 2" descr="Image showing the minimum dimensions needed for a wheelchair on a walking surface."/>
          <p:cNvPicPr>
            <a:picLocks noChangeAspect="1" noChangeArrowheads="1"/>
          </p:cNvPicPr>
          <p:nvPr/>
        </p:nvPicPr>
        <p:blipFill>
          <a:blip r:embed="rId2" cstate="print"/>
          <a:srcRect/>
          <a:stretch>
            <a:fillRect/>
          </a:stretch>
        </p:blipFill>
        <p:spPr bwMode="auto">
          <a:xfrm>
            <a:off x="3227694" y="3745390"/>
            <a:ext cx="5417169" cy="2378108"/>
          </a:xfrm>
          <a:prstGeom prst="rect">
            <a:avLst/>
          </a:prstGeom>
          <a:noFill/>
          <a:ln w="9525">
            <a:noFill/>
            <a:miter lim="800000"/>
            <a:headEnd/>
            <a:tailEnd/>
          </a:ln>
        </p:spPr>
      </p:pic>
      <p:pic>
        <p:nvPicPr>
          <p:cNvPr id="7" name="Picture 6" descr="Logo of ADA National Network">
            <a:extLst>
              <a:ext uri="{FF2B5EF4-FFF2-40B4-BE49-F238E27FC236}">
                <a16:creationId xmlns:a16="http://schemas.microsoft.com/office/drawing/2014/main" id="{22CC7ED4-0A1E-7849-A8FF-F57067AA3BF2}"/>
              </a:ext>
            </a:extLst>
          </p:cNvPr>
          <p:cNvPicPr>
            <a:picLocks noChangeAspect="1"/>
          </p:cNvPicPr>
          <p:nvPr/>
        </p:nvPicPr>
        <p:blipFill>
          <a:blip r:embed="rId3"/>
          <a:stretch>
            <a:fillRect/>
          </a:stretch>
        </p:blipFill>
        <p:spPr>
          <a:xfrm>
            <a:off x="-1588" y="18749"/>
            <a:ext cx="2482370" cy="836995"/>
          </a:xfrm>
          <a:prstGeom prst="rect">
            <a:avLst/>
          </a:prstGeom>
        </p:spPr>
      </p:pic>
      <p:sp>
        <p:nvSpPr>
          <p:cNvPr id="30" name="Slide Number Placeholder 29"/>
          <p:cNvSpPr>
            <a:spLocks noGrp="1"/>
          </p:cNvSpPr>
          <p:nvPr>
            <p:ph type="sldNum" sz="quarter" idx="12"/>
          </p:nvPr>
        </p:nvSpPr>
        <p:spPr/>
        <p:txBody>
          <a:bodyPr/>
          <a:lstStyle/>
          <a:p>
            <a:fld id="{E4C0B568-7816-4F06-A2C5-0CDB68C2452F}" type="slidenum">
              <a:rPr lang="en-US">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69323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0412" y="481110"/>
            <a:ext cx="10969943" cy="1143000"/>
          </a:xfrm>
        </p:spPr>
        <p:txBody>
          <a:bodyPr>
            <a:normAutofit/>
          </a:bodyPr>
          <a:lstStyle/>
          <a:p>
            <a:pPr lvl="0"/>
            <a:r>
              <a:rPr lang="en-US" sz="3200" dirty="0"/>
              <a:t>Accessible Route Multi-Story Exception</a:t>
            </a:r>
            <a:br>
              <a:rPr lang="en-US" sz="3200" dirty="0"/>
            </a:br>
            <a:endParaRPr lang="en-US" sz="3200" dirty="0"/>
          </a:p>
        </p:txBody>
      </p:sp>
      <p:sp>
        <p:nvSpPr>
          <p:cNvPr id="10" name="Content Placeholder 4"/>
          <p:cNvSpPr>
            <a:spLocks noGrp="1"/>
          </p:cNvSpPr>
          <p:nvPr>
            <p:ph idx="1"/>
          </p:nvPr>
        </p:nvSpPr>
        <p:spPr>
          <a:xfrm>
            <a:off x="609441" y="1371600"/>
            <a:ext cx="10969943" cy="5005290"/>
          </a:xfrm>
        </p:spPr>
        <p:txBody>
          <a:bodyPr>
            <a:normAutofit/>
          </a:bodyPr>
          <a:lstStyle/>
          <a:p>
            <a:pPr algn="ctr">
              <a:spcBef>
                <a:spcPts val="0"/>
              </a:spcBef>
              <a:buNone/>
            </a:pPr>
            <a:r>
              <a:rPr lang="en-US" dirty="0">
                <a:ea typeface="+mj-ea"/>
                <a:cs typeface="+mj-cs"/>
              </a:rPr>
              <a:t>Accessible route between floors </a:t>
            </a:r>
          </a:p>
          <a:p>
            <a:pPr algn="ctr">
              <a:spcBef>
                <a:spcPts val="0"/>
              </a:spcBef>
              <a:buNone/>
            </a:pPr>
            <a:r>
              <a:rPr lang="en-US" dirty="0">
                <a:ea typeface="+mj-ea"/>
                <a:cs typeface="+mj-cs"/>
              </a:rPr>
              <a:t>(“elevator </a:t>
            </a:r>
            <a:r>
              <a:rPr lang="en-US" dirty="0"/>
              <a:t>exemption</a:t>
            </a:r>
            <a:r>
              <a:rPr lang="en-US" dirty="0">
                <a:ea typeface="+mj-ea"/>
                <a:cs typeface="+mj-cs"/>
              </a:rPr>
              <a:t>”)</a:t>
            </a:r>
          </a:p>
          <a:p>
            <a:pPr algn="ctr">
              <a:spcBef>
                <a:spcPts val="0"/>
              </a:spcBef>
              <a:buNone/>
            </a:pPr>
            <a:endParaRPr lang="en-US" dirty="0">
              <a:ea typeface="+mj-ea"/>
              <a:cs typeface="+mj-cs"/>
            </a:endParaRPr>
          </a:p>
          <a:p>
            <a:pPr algn="ctr">
              <a:spcBef>
                <a:spcPts val="0"/>
              </a:spcBef>
              <a:buNone/>
            </a:pPr>
            <a:r>
              <a:rPr lang="en-US" dirty="0">
                <a:ea typeface="+mj-ea"/>
                <a:cs typeface="+mj-cs"/>
              </a:rPr>
              <a:t>Private sector facilities only that are:</a:t>
            </a:r>
          </a:p>
          <a:p>
            <a:pPr algn="ctr">
              <a:spcBef>
                <a:spcPts val="0"/>
              </a:spcBef>
              <a:buNone/>
            </a:pPr>
            <a:r>
              <a:rPr lang="en-US" dirty="0">
                <a:ea typeface="+mj-ea"/>
                <a:cs typeface="+mj-cs"/>
              </a:rPr>
              <a:t>Less than 3 stories (above or below grade)</a:t>
            </a:r>
          </a:p>
          <a:p>
            <a:pPr algn="ctr">
              <a:spcBef>
                <a:spcPts val="0"/>
              </a:spcBef>
              <a:buNone/>
            </a:pPr>
            <a:r>
              <a:rPr lang="en-US" dirty="0">
                <a:ea typeface="+mj-ea"/>
                <a:cs typeface="+mj-cs"/>
              </a:rPr>
              <a:t>OR less than 3,000 square feet per story</a:t>
            </a:r>
          </a:p>
        </p:txBody>
      </p:sp>
      <p:pic>
        <p:nvPicPr>
          <p:cNvPr id="7" name="Picture 6" descr="2 story building"/>
          <p:cNvPicPr>
            <a:picLocks noChangeAspect="1"/>
          </p:cNvPicPr>
          <p:nvPr/>
        </p:nvPicPr>
        <p:blipFill>
          <a:blip r:embed="rId3" cstate="email"/>
          <a:srcRect/>
          <a:stretch>
            <a:fillRect/>
          </a:stretch>
        </p:blipFill>
        <p:spPr bwMode="auto">
          <a:xfrm>
            <a:off x="3142367" y="5671953"/>
            <a:ext cx="2592245" cy="866087"/>
          </a:xfrm>
          <a:prstGeom prst="rect">
            <a:avLst/>
          </a:prstGeom>
          <a:noFill/>
          <a:ln w="9525">
            <a:noFill/>
            <a:miter lim="800000"/>
            <a:headEnd/>
            <a:tailEnd/>
          </a:ln>
        </p:spPr>
      </p:pic>
      <p:pic>
        <p:nvPicPr>
          <p:cNvPr id="8" name="Picture 7" descr="narrow 5 story building"/>
          <p:cNvPicPr>
            <a:picLocks noChangeAspect="1"/>
          </p:cNvPicPr>
          <p:nvPr/>
        </p:nvPicPr>
        <p:blipFill>
          <a:blip r:embed="rId4" cstate="email"/>
          <a:srcRect/>
          <a:stretch>
            <a:fillRect/>
          </a:stretch>
        </p:blipFill>
        <p:spPr bwMode="auto">
          <a:xfrm>
            <a:off x="7396008" y="4925838"/>
            <a:ext cx="1225858" cy="1787709"/>
          </a:xfrm>
          <a:prstGeom prst="rect">
            <a:avLst/>
          </a:prstGeom>
          <a:noFill/>
          <a:ln w="9525">
            <a:noFill/>
            <a:miter lim="800000"/>
            <a:headEnd/>
            <a:tailEnd/>
          </a:ln>
        </p:spPr>
      </p:pic>
      <p:pic>
        <p:nvPicPr>
          <p:cNvPr id="13" name="Picture 12" descr="Logo of ADA National Network">
            <a:extLst>
              <a:ext uri="{FF2B5EF4-FFF2-40B4-BE49-F238E27FC236}">
                <a16:creationId xmlns:a16="http://schemas.microsoft.com/office/drawing/2014/main" id="{C6E99CAB-5294-114A-B4BB-342CEEFD1915}"/>
              </a:ext>
            </a:extLst>
          </p:cNvPr>
          <p:cNvPicPr>
            <a:picLocks noChangeAspect="1"/>
          </p:cNvPicPr>
          <p:nvPr/>
        </p:nvPicPr>
        <p:blipFill>
          <a:blip r:embed="rId5"/>
          <a:stretch>
            <a:fillRect/>
          </a:stretch>
        </p:blipFill>
        <p:spPr>
          <a:xfrm>
            <a:off x="-1588" y="18749"/>
            <a:ext cx="2482370" cy="836995"/>
          </a:xfrm>
          <a:prstGeom prst="rect">
            <a:avLst/>
          </a:prstGeom>
        </p:spPr>
      </p:pic>
      <p:sp>
        <p:nvSpPr>
          <p:cNvPr id="12" name="Slide Number Placeholder 11"/>
          <p:cNvSpPr>
            <a:spLocks noGrp="1"/>
          </p:cNvSpPr>
          <p:nvPr>
            <p:ph type="sldNum" sz="quarter" idx="12"/>
          </p:nvPr>
        </p:nvSpPr>
        <p:spPr/>
        <p:txBody>
          <a:bodyPr/>
          <a:lstStyle/>
          <a:p>
            <a:fld id="{E4C0B568-7816-4F06-A2C5-0CDB68C2452F}" type="slidenum">
              <a:rPr lang="en-US">
                <a:solidFill>
                  <a:prstClr val="white">
                    <a:lumMod val="50000"/>
                  </a:prstClr>
                </a:solidFill>
              </a:rPr>
              <a:pPr/>
              <a:t>41</a:t>
            </a:fld>
            <a:endParaRPr lang="en-US" dirty="0">
              <a:solidFill>
                <a:prstClr val="white">
                  <a:lumMod val="50000"/>
                </a:prstClr>
              </a:solidFill>
            </a:endParaRPr>
          </a:p>
        </p:txBody>
      </p:sp>
    </p:spTree>
    <p:extLst>
      <p:ext uri="{BB962C8B-B14F-4D97-AF65-F5344CB8AC3E}">
        <p14:creationId xmlns:p14="http://schemas.microsoft.com/office/powerpoint/2010/main" val="4035028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60412" y="271544"/>
            <a:ext cx="10969943" cy="1143000"/>
          </a:xfrm>
        </p:spPr>
        <p:txBody>
          <a:bodyPr>
            <a:normAutofit/>
          </a:bodyPr>
          <a:lstStyle/>
          <a:p>
            <a:pPr lvl="0"/>
            <a:r>
              <a:rPr lang="en-US" sz="3200" dirty="0"/>
              <a:t>Elevator Exemption</a:t>
            </a:r>
          </a:p>
        </p:txBody>
      </p:sp>
      <p:sp>
        <p:nvSpPr>
          <p:cNvPr id="10" name="Content Placeholder 2"/>
          <p:cNvSpPr>
            <a:spLocks noGrp="1"/>
          </p:cNvSpPr>
          <p:nvPr>
            <p:ph idx="1"/>
          </p:nvPr>
        </p:nvSpPr>
        <p:spPr>
          <a:xfrm>
            <a:off x="609441" y="1295401"/>
            <a:ext cx="10969943" cy="5425202"/>
          </a:xfrm>
        </p:spPr>
        <p:txBody>
          <a:bodyPr>
            <a:normAutofit/>
          </a:bodyPr>
          <a:lstStyle/>
          <a:p>
            <a:pPr>
              <a:buNone/>
            </a:pPr>
            <a:r>
              <a:rPr lang="en-US" dirty="0"/>
              <a:t>Exemption </a:t>
            </a:r>
            <a:r>
              <a:rPr lang="en-US" dirty="0">
                <a:ea typeface="+mj-ea"/>
                <a:cs typeface="+mj-cs"/>
              </a:rPr>
              <a:t>not allowed for:</a:t>
            </a:r>
          </a:p>
          <a:p>
            <a:r>
              <a:rPr lang="en-US" dirty="0">
                <a:solidFill>
                  <a:prstClr val="black"/>
                </a:solidFill>
                <a:ea typeface="Times New Roman" pitchFamily="18" charset="0"/>
                <a:cs typeface="Arial" charset="0"/>
              </a:rPr>
              <a:t>Shopping centers/ malls  with 5 or more sales or retail establishments</a:t>
            </a:r>
          </a:p>
          <a:p>
            <a:r>
              <a:rPr lang="en-US" b="1" dirty="0">
                <a:solidFill>
                  <a:prstClr val="black"/>
                </a:solidFill>
                <a:ea typeface="Times New Roman" pitchFamily="18" charset="0"/>
                <a:cs typeface="Arial" charset="0"/>
              </a:rPr>
              <a:t>Professional offices of health care providers</a:t>
            </a:r>
          </a:p>
          <a:p>
            <a:r>
              <a:rPr lang="en-US" dirty="0">
                <a:solidFill>
                  <a:prstClr val="black"/>
                </a:solidFill>
                <a:ea typeface="Times New Roman" pitchFamily="18" charset="0"/>
                <a:cs typeface="Arial" charset="0"/>
              </a:rPr>
              <a:t>Terminal, depots, or stations used for public transportation</a:t>
            </a:r>
          </a:p>
          <a:p>
            <a:r>
              <a:rPr lang="en-US" dirty="0">
                <a:solidFill>
                  <a:prstClr val="black"/>
                </a:solidFill>
                <a:ea typeface="Times New Roman" pitchFamily="18" charset="0"/>
                <a:cs typeface="Arial" charset="0"/>
              </a:rPr>
              <a:t>Government facilities where</a:t>
            </a:r>
          </a:p>
          <a:p>
            <a:pPr lvl="1"/>
            <a:r>
              <a:rPr lang="en-US" dirty="0">
                <a:solidFill>
                  <a:prstClr val="black"/>
                </a:solidFill>
                <a:ea typeface="Times New Roman" pitchFamily="18" charset="0"/>
                <a:cs typeface="Arial" charset="0"/>
              </a:rPr>
              <a:t>2 stories only AND</a:t>
            </a:r>
          </a:p>
          <a:p>
            <a:pPr lvl="1"/>
            <a:r>
              <a:rPr lang="en-US" dirty="0"/>
              <a:t>where 1 story has no public space </a:t>
            </a:r>
            <a:r>
              <a:rPr lang="en-US" u="sng" dirty="0"/>
              <a:t>AND</a:t>
            </a:r>
            <a:r>
              <a:rPr lang="en-US" dirty="0"/>
              <a:t> </a:t>
            </a:r>
          </a:p>
          <a:p>
            <a:pPr lvl="1"/>
            <a:r>
              <a:rPr lang="en-US" dirty="0"/>
              <a:t>maximum occupancy of 5</a:t>
            </a:r>
          </a:p>
          <a:p>
            <a:pPr lvl="1"/>
            <a:endParaRPr lang="en-US" dirty="0">
              <a:solidFill>
                <a:prstClr val="black"/>
              </a:solidFill>
              <a:ea typeface="Times New Roman" pitchFamily="18" charset="0"/>
              <a:cs typeface="Arial" charset="0"/>
            </a:endParaRPr>
          </a:p>
          <a:p>
            <a:endParaRPr lang="en-US" dirty="0">
              <a:ea typeface="+mj-ea"/>
              <a:cs typeface="+mj-cs"/>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lum contrast="20000"/>
          </a:blip>
          <a:stretch>
            <a:fillRect/>
          </a:stretch>
        </p:blipFill>
        <p:spPr>
          <a:xfrm>
            <a:off x="10598285" y="1770546"/>
            <a:ext cx="694030" cy="680954"/>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email"/>
          <a:stretch>
            <a:fillRect/>
          </a:stretch>
        </p:blipFill>
        <p:spPr>
          <a:xfrm>
            <a:off x="10579357" y="2749185"/>
            <a:ext cx="712958" cy="72452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email"/>
          <a:stretch>
            <a:fillRect/>
          </a:stretch>
        </p:blipFill>
        <p:spPr>
          <a:xfrm>
            <a:off x="10598285" y="4008002"/>
            <a:ext cx="706100" cy="69403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6" cstate="print"/>
          <a:stretch>
            <a:fillRect/>
          </a:stretch>
        </p:blipFill>
        <p:spPr>
          <a:xfrm>
            <a:off x="10579357" y="5183866"/>
            <a:ext cx="689778" cy="689778"/>
          </a:xfrm>
          <a:prstGeom prst="rect">
            <a:avLst/>
          </a:prstGeom>
        </p:spPr>
      </p:pic>
      <p:pic>
        <p:nvPicPr>
          <p:cNvPr id="14" name="Picture 13" descr="Logo of ADA National Network">
            <a:extLst>
              <a:ext uri="{FF2B5EF4-FFF2-40B4-BE49-F238E27FC236}">
                <a16:creationId xmlns:a16="http://schemas.microsoft.com/office/drawing/2014/main" id="{E2E76BEF-2703-2947-8F17-5E2AEA0C9DE1}"/>
              </a:ext>
            </a:extLst>
          </p:cNvPr>
          <p:cNvPicPr>
            <a:picLocks noChangeAspect="1"/>
          </p:cNvPicPr>
          <p:nvPr/>
        </p:nvPicPr>
        <p:blipFill>
          <a:blip r:embed="rId7"/>
          <a:stretch>
            <a:fillRect/>
          </a:stretch>
        </p:blipFill>
        <p:spPr>
          <a:xfrm>
            <a:off x="-1588" y="18749"/>
            <a:ext cx="2482370" cy="836995"/>
          </a:xfrm>
          <a:prstGeom prst="rect">
            <a:avLst/>
          </a:prstGeom>
        </p:spPr>
      </p:pic>
      <p:sp>
        <p:nvSpPr>
          <p:cNvPr id="13" name="Slide Number Placeholder 12"/>
          <p:cNvSpPr>
            <a:spLocks noGrp="1"/>
          </p:cNvSpPr>
          <p:nvPr>
            <p:ph type="sldNum" sz="quarter" idx="12"/>
          </p:nvPr>
        </p:nvSpPr>
        <p:spPr/>
        <p:txBody>
          <a:bodyPr/>
          <a:lstStyle/>
          <a:p>
            <a:fld id="{E4C0B568-7816-4F06-A2C5-0CDB68C2452F}" type="slidenum">
              <a:rPr lang="en-US">
                <a:solidFill>
                  <a:prstClr val="white">
                    <a:lumMod val="50000"/>
                  </a:prstClr>
                </a:solidFill>
              </a:rPr>
              <a:pPr/>
              <a:t>42</a:t>
            </a:fld>
            <a:endParaRPr lang="en-US" dirty="0">
              <a:solidFill>
                <a:prstClr val="white">
                  <a:lumMod val="50000"/>
                </a:prstClr>
              </a:solidFill>
            </a:endParaRPr>
          </a:p>
        </p:txBody>
      </p:sp>
    </p:spTree>
    <p:extLst>
      <p:ext uri="{BB962C8B-B14F-4D97-AF65-F5344CB8AC3E}">
        <p14:creationId xmlns:p14="http://schemas.microsoft.com/office/powerpoint/2010/main" val="2521548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885907"/>
            <a:ext cx="12188824" cy="790493"/>
          </a:xfrm>
        </p:spPr>
        <p:txBody>
          <a:bodyPr>
            <a:noAutofit/>
          </a:bodyPr>
          <a:lstStyle/>
          <a:p>
            <a:r>
              <a:rPr lang="en-US" sz="3200" dirty="0">
                <a:solidFill>
                  <a:schemeClr val="tx1"/>
                </a:solidFill>
              </a:rPr>
              <a:t>Employee Work Areas &amp; Exempt Areas</a:t>
            </a:r>
          </a:p>
        </p:txBody>
      </p:sp>
      <p:sp>
        <p:nvSpPr>
          <p:cNvPr id="9" name="Content Placeholder 2"/>
          <p:cNvSpPr>
            <a:spLocks noGrp="1"/>
          </p:cNvSpPr>
          <p:nvPr>
            <p:ph idx="1"/>
          </p:nvPr>
        </p:nvSpPr>
        <p:spPr>
          <a:xfrm>
            <a:off x="836612" y="1752600"/>
            <a:ext cx="10515600" cy="4572000"/>
          </a:xfrm>
        </p:spPr>
        <p:txBody>
          <a:bodyPr>
            <a:normAutofit/>
          </a:bodyPr>
          <a:lstStyle/>
          <a:p>
            <a:pPr>
              <a:lnSpc>
                <a:spcPct val="110000"/>
              </a:lnSpc>
              <a:spcBef>
                <a:spcPts val="0"/>
              </a:spcBef>
            </a:pPr>
            <a:r>
              <a:rPr lang="en-US" dirty="0"/>
              <a:t>Mechanical spaces are generally exempt from accessibility requirements</a:t>
            </a:r>
          </a:p>
          <a:p>
            <a:pPr>
              <a:lnSpc>
                <a:spcPct val="110000"/>
              </a:lnSpc>
              <a:spcBef>
                <a:spcPts val="0"/>
              </a:spcBef>
            </a:pPr>
            <a:r>
              <a:rPr lang="en-US" dirty="0"/>
              <a:t>Employee work areas must comply with</a:t>
            </a:r>
          </a:p>
          <a:p>
            <a:pPr lvl="1">
              <a:lnSpc>
                <a:spcPct val="110000"/>
              </a:lnSpc>
              <a:spcBef>
                <a:spcPts val="0"/>
              </a:spcBef>
            </a:pPr>
            <a:r>
              <a:rPr lang="en-US" dirty="0"/>
              <a:t>Accessible route requirements</a:t>
            </a:r>
          </a:p>
          <a:p>
            <a:pPr lvl="1">
              <a:lnSpc>
                <a:spcPct val="110000"/>
              </a:lnSpc>
              <a:spcBef>
                <a:spcPts val="0"/>
              </a:spcBef>
            </a:pPr>
            <a:r>
              <a:rPr lang="en-US" dirty="0"/>
              <a:t>Egress (exiting) requirements</a:t>
            </a:r>
          </a:p>
          <a:p>
            <a:pPr lvl="1">
              <a:lnSpc>
                <a:spcPct val="110000"/>
              </a:lnSpc>
              <a:spcBef>
                <a:spcPts val="0"/>
              </a:spcBef>
            </a:pPr>
            <a:r>
              <a:rPr lang="en-US" dirty="0"/>
              <a:t>Visible alarms (when audible alarms exist)</a:t>
            </a:r>
          </a:p>
          <a:p>
            <a:pPr>
              <a:lnSpc>
                <a:spcPct val="110000"/>
              </a:lnSpc>
              <a:spcBef>
                <a:spcPts val="0"/>
              </a:spcBef>
            </a:pPr>
            <a:r>
              <a:rPr lang="en-US" dirty="0"/>
              <a:t>Employee work areas need not comply with accessible route requirements if they are &lt;1,000 square feet</a:t>
            </a:r>
          </a:p>
          <a:p>
            <a:pPr>
              <a:lnSpc>
                <a:spcPct val="110000"/>
              </a:lnSpc>
              <a:spcBef>
                <a:spcPts val="0"/>
              </a:spcBef>
            </a:pPr>
            <a:endParaRPr lang="en-US" dirty="0"/>
          </a:p>
        </p:txBody>
      </p:sp>
      <p:pic>
        <p:nvPicPr>
          <p:cNvPr id="4" name="Picture 3" descr="Logo of ADA National Network">
            <a:extLst>
              <a:ext uri="{FF2B5EF4-FFF2-40B4-BE49-F238E27FC236}">
                <a16:creationId xmlns:a16="http://schemas.microsoft.com/office/drawing/2014/main" id="{4A4F6C8D-A484-4DDB-8E56-B49FABC2CB77}"/>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algn="r" defTabSz="457200"/>
            <a:fld id="{2DD240B6-99DF-40F7-BFC7-5DD8D3F7E631}" type="slidenum">
              <a:rPr lang="en-US">
                <a:solidFill>
                  <a:prstClr val="black">
                    <a:tint val="75000"/>
                  </a:prstClr>
                </a:solidFill>
                <a:latin typeface="Calibri"/>
              </a:rPr>
              <a:pPr algn="r" defTabSz="457200"/>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699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4"/>
          <p:cNvSpPr>
            <a:spLocks noGrp="1" noChangeArrowheads="1"/>
          </p:cNvSpPr>
          <p:nvPr>
            <p:ph type="title"/>
          </p:nvPr>
        </p:nvSpPr>
        <p:spPr>
          <a:xfrm>
            <a:off x="1674812" y="0"/>
            <a:ext cx="7772400" cy="914400"/>
          </a:xfrm>
        </p:spPr>
        <p:txBody>
          <a:bodyPr>
            <a:normAutofit/>
          </a:bodyPr>
          <a:lstStyle/>
          <a:p>
            <a:pPr marL="342900" indent="-342900">
              <a:spcBef>
                <a:spcPct val="20000"/>
              </a:spcBef>
            </a:pPr>
            <a:r>
              <a:rPr lang="en-US" sz="3200" b="1" dirty="0">
                <a:ea typeface="Times New Roman" pitchFamily="18" charset="0"/>
                <a:cs typeface="Arial" charset="0"/>
              </a:rPr>
              <a:t>Example: Medical Care Suite</a:t>
            </a:r>
          </a:p>
        </p:txBody>
      </p:sp>
      <p:sp>
        <p:nvSpPr>
          <p:cNvPr id="26" name="Content Placeholder 25"/>
          <p:cNvSpPr/>
          <p:nvPr/>
        </p:nvSpPr>
        <p:spPr>
          <a:xfrm>
            <a:off x="3245847" y="795636"/>
            <a:ext cx="5791200" cy="461665"/>
          </a:xfrm>
          <a:prstGeom prst="rect">
            <a:avLst/>
          </a:prstGeom>
        </p:spPr>
        <p:txBody>
          <a:bodyPr wrap="square">
            <a:spAutoFit/>
          </a:bodyPr>
          <a:lstStyle/>
          <a:p>
            <a:pPr algn="ctr" fontAlgn="base">
              <a:spcBef>
                <a:spcPct val="0"/>
              </a:spcBef>
              <a:spcAft>
                <a:spcPct val="0"/>
              </a:spcAft>
              <a:defRPr/>
            </a:pPr>
            <a:r>
              <a:rPr lang="en-US" sz="2400" b="1" dirty="0">
                <a:solidFill>
                  <a:srgbClr val="000000"/>
                </a:solidFill>
                <a:latin typeface="Calibri"/>
              </a:rPr>
              <a:t>Employee Work Areas &amp; Exempt Spaces</a:t>
            </a:r>
          </a:p>
        </p:txBody>
      </p:sp>
      <p:pic>
        <p:nvPicPr>
          <p:cNvPr id="2" name="Picture 1" descr="Medical suite plan with mechanical room noted as exempt and these work areas highlighted: reception/files, nurses' station, and janitor's close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278" y="1906110"/>
            <a:ext cx="6750339" cy="4297680"/>
          </a:xfrm>
          <a:prstGeom prst="rect">
            <a:avLst/>
          </a:prstGeom>
        </p:spPr>
      </p:pic>
      <p:sp>
        <p:nvSpPr>
          <p:cNvPr id="5" name="Rectangle 6"/>
          <p:cNvSpPr>
            <a:spLocks noChangeArrowheads="1"/>
          </p:cNvSpPr>
          <p:nvPr/>
        </p:nvSpPr>
        <p:spPr bwMode="auto">
          <a:xfrm>
            <a:off x="2180708" y="1319942"/>
            <a:ext cx="2768484" cy="457200"/>
          </a:xfrm>
          <a:prstGeom prst="rect">
            <a:avLst/>
          </a:prstGeom>
          <a:noFill/>
          <a:ln w="9525">
            <a:noFill/>
            <a:miter lim="800000"/>
            <a:headEnd/>
            <a:tailEnd/>
          </a:ln>
        </p:spPr>
        <p:txBody>
          <a:bodyPr/>
          <a:lstStyle/>
          <a:p>
            <a:pPr marL="342900" algn="ctr">
              <a:spcBef>
                <a:spcPct val="20000"/>
              </a:spcBef>
              <a:defRPr/>
            </a:pPr>
            <a:r>
              <a:rPr lang="en-US" b="1" dirty="0">
                <a:solidFill>
                  <a:srgbClr val="000000"/>
                </a:solidFill>
                <a:latin typeface="Calibri"/>
                <a:ea typeface="Times New Roman" pitchFamily="18" charset="0"/>
                <a:cs typeface="Arial" charset="0"/>
              </a:rPr>
              <a:t>Mechanical (exempt)</a:t>
            </a:r>
          </a:p>
          <a:p>
            <a:pPr marL="342900" indent="-342900" algn="ctr">
              <a:spcBef>
                <a:spcPct val="20000"/>
              </a:spcBef>
              <a:defRPr/>
            </a:pPr>
            <a:endParaRPr lang="en-US" sz="3600" b="1" dirty="0">
              <a:solidFill>
                <a:srgbClr val="002060"/>
              </a:solidFill>
              <a:latin typeface="Calibri"/>
              <a:ea typeface="Times New Roman" pitchFamily="18" charset="0"/>
              <a:cs typeface="Arial" charset="0"/>
            </a:endParaRPr>
          </a:p>
          <a:p>
            <a:pPr marL="342900" indent="-342900">
              <a:spcBef>
                <a:spcPct val="20000"/>
              </a:spcBef>
              <a:defRPr/>
            </a:pPr>
            <a:endParaRPr lang="en-US" sz="3200" b="1" dirty="0">
              <a:solidFill>
                <a:srgbClr val="000000"/>
              </a:solidFill>
              <a:latin typeface="Arial" charset="0"/>
              <a:ea typeface="Times New Roman" pitchFamily="18" charset="0"/>
              <a:cs typeface="Arial" charset="0"/>
            </a:endParaRPr>
          </a:p>
        </p:txBody>
      </p:sp>
      <p:cxnSp>
        <p:nvCxnSpPr>
          <p:cNvPr id="20" name="Straight Arrow Connector 19"/>
          <p:cNvCxnSpPr/>
          <p:nvPr/>
        </p:nvCxnSpPr>
        <p:spPr>
          <a:xfrm>
            <a:off x="3579812" y="1693423"/>
            <a:ext cx="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75487" y="4695832"/>
            <a:ext cx="742559" cy="1936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a:spLocks noChangeArrowheads="1"/>
          </p:cNvSpPr>
          <p:nvPr/>
        </p:nvSpPr>
        <p:spPr bwMode="auto">
          <a:xfrm>
            <a:off x="6631040" y="1348168"/>
            <a:ext cx="3116643" cy="457200"/>
          </a:xfrm>
          <a:prstGeom prst="rect">
            <a:avLst/>
          </a:prstGeom>
          <a:noFill/>
          <a:ln w="9525">
            <a:noFill/>
            <a:miter lim="800000"/>
            <a:headEnd/>
            <a:tailEnd/>
          </a:ln>
        </p:spPr>
        <p:txBody>
          <a:bodyPr/>
          <a:lstStyle/>
          <a:p>
            <a:pPr marL="342900">
              <a:lnSpc>
                <a:spcPts val="2000"/>
              </a:lnSpc>
              <a:spcBef>
                <a:spcPct val="20000"/>
              </a:spcBef>
              <a:defRPr/>
            </a:pPr>
            <a:r>
              <a:rPr lang="en-US" b="1" dirty="0">
                <a:solidFill>
                  <a:srgbClr val="000000"/>
                </a:solidFill>
                <a:latin typeface="Calibri"/>
                <a:ea typeface="Times New Roman" pitchFamily="18" charset="0"/>
                <a:cs typeface="Arial" charset="0"/>
              </a:rPr>
              <a:t>Employee Only Work Areas</a:t>
            </a:r>
            <a:endParaRPr lang="en-US" sz="3200" b="1" dirty="0">
              <a:solidFill>
                <a:srgbClr val="000000"/>
              </a:solidFill>
              <a:latin typeface="Arial" charset="0"/>
              <a:ea typeface="Times New Roman" pitchFamily="18" charset="0"/>
              <a:cs typeface="Arial" charset="0"/>
            </a:endParaRPr>
          </a:p>
        </p:txBody>
      </p:sp>
      <p:pic>
        <p:nvPicPr>
          <p:cNvPr id="29" name="Picture 3" descr="yellow shading (work areas)"/>
          <p:cNvPicPr>
            <a:picLocks noChangeAspect="1" noChangeArrowheads="1"/>
          </p:cNvPicPr>
          <p:nvPr/>
        </p:nvPicPr>
        <p:blipFill>
          <a:blip r:embed="rId3" cstate="print"/>
          <a:srcRect l="46190" t="57031" r="50000" b="37500"/>
          <a:stretch>
            <a:fillRect/>
          </a:stretch>
        </p:blipFill>
        <p:spPr bwMode="auto">
          <a:xfrm>
            <a:off x="6474805" y="1303558"/>
            <a:ext cx="457200" cy="457200"/>
          </a:xfrm>
          <a:prstGeom prst="roundRect">
            <a:avLst/>
          </a:prstGeom>
          <a:noFill/>
          <a:ln w="19050">
            <a:solidFill>
              <a:schemeClr val="tx1"/>
            </a:solidFill>
            <a:miter lim="800000"/>
            <a:headEnd/>
            <a:tailEnd/>
          </a:ln>
        </p:spPr>
      </p:pic>
      <p:sp>
        <p:nvSpPr>
          <p:cNvPr id="32" name="Rectangle 31"/>
          <p:cNvSpPr>
            <a:spLocks noChangeArrowheads="1"/>
          </p:cNvSpPr>
          <p:nvPr/>
        </p:nvSpPr>
        <p:spPr bwMode="auto">
          <a:xfrm>
            <a:off x="3399038" y="3319401"/>
            <a:ext cx="1828800" cy="60960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Reception/ Files</a:t>
            </a:r>
            <a:endParaRPr lang="en-US" sz="3200" b="1" dirty="0">
              <a:solidFill>
                <a:srgbClr val="000000"/>
              </a:solidFill>
              <a:latin typeface="Arial" charset="0"/>
              <a:ea typeface="Times New Roman" pitchFamily="18" charset="0"/>
              <a:cs typeface="Arial" charset="0"/>
            </a:endParaRPr>
          </a:p>
        </p:txBody>
      </p:sp>
      <p:cxnSp>
        <p:nvCxnSpPr>
          <p:cNvPr id="50" name="Straight Arrow Connector 49"/>
          <p:cNvCxnSpPr/>
          <p:nvPr/>
        </p:nvCxnSpPr>
        <p:spPr>
          <a:xfrm flipV="1">
            <a:off x="2894012" y="4267200"/>
            <a:ext cx="0" cy="1828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a:spLocks noChangeArrowheads="1"/>
          </p:cNvSpPr>
          <p:nvPr/>
        </p:nvSpPr>
        <p:spPr bwMode="auto">
          <a:xfrm>
            <a:off x="6474806" y="3540665"/>
            <a:ext cx="1677615" cy="60960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Nurses’ Station</a:t>
            </a:r>
            <a:endParaRPr lang="en-US" sz="3200" b="1" dirty="0">
              <a:solidFill>
                <a:srgbClr val="000000"/>
              </a:solidFill>
              <a:latin typeface="Arial" charset="0"/>
              <a:ea typeface="Times New Roman" pitchFamily="18" charset="0"/>
              <a:cs typeface="Arial" charset="0"/>
            </a:endParaRPr>
          </a:p>
        </p:txBody>
      </p:sp>
      <p:sp>
        <p:nvSpPr>
          <p:cNvPr id="25" name="Rectangle 24"/>
          <p:cNvSpPr>
            <a:spLocks noChangeArrowheads="1"/>
          </p:cNvSpPr>
          <p:nvPr/>
        </p:nvSpPr>
        <p:spPr bwMode="auto">
          <a:xfrm>
            <a:off x="6140693" y="4487861"/>
            <a:ext cx="2178783" cy="60960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Janitor’s Closet</a:t>
            </a:r>
            <a:endParaRPr lang="en-US" sz="3200" b="1" dirty="0">
              <a:solidFill>
                <a:srgbClr val="000000"/>
              </a:solidFill>
              <a:latin typeface="Arial" charset="0"/>
              <a:ea typeface="Times New Roman" pitchFamily="18" charset="0"/>
              <a:cs typeface="Arial" charset="0"/>
            </a:endParaRPr>
          </a:p>
        </p:txBody>
      </p:sp>
      <p:pic>
        <p:nvPicPr>
          <p:cNvPr id="16" name="Picture 15" descr="Logo of ADA National Network">
            <a:extLst>
              <a:ext uri="{FF2B5EF4-FFF2-40B4-BE49-F238E27FC236}">
                <a16:creationId xmlns:a16="http://schemas.microsoft.com/office/drawing/2014/main" id="{F6E3B6B7-87BF-9A49-B238-CE53EAB69277}"/>
              </a:ext>
            </a:extLst>
          </p:cNvPr>
          <p:cNvPicPr>
            <a:picLocks noChangeAspect="1"/>
          </p:cNvPicPr>
          <p:nvPr/>
        </p:nvPicPr>
        <p:blipFill>
          <a:blip r:embed="rId4"/>
          <a:stretch>
            <a:fillRect/>
          </a:stretch>
        </p:blipFill>
        <p:spPr>
          <a:xfrm>
            <a:off x="-1588" y="18749"/>
            <a:ext cx="2482370" cy="836995"/>
          </a:xfrm>
          <a:prstGeom prst="rect">
            <a:avLst/>
          </a:prstGeom>
        </p:spPr>
      </p:pic>
      <p:sp>
        <p:nvSpPr>
          <p:cNvPr id="3" name="Slide Number Placeholder 2">
            <a:extLst>
              <a:ext uri="{FF2B5EF4-FFF2-40B4-BE49-F238E27FC236}">
                <a16:creationId xmlns:a16="http://schemas.microsoft.com/office/drawing/2014/main" id="{E13A22EE-755C-6C48-933F-FDC13CEAC1FB}"/>
              </a:ext>
            </a:extLst>
          </p:cNvPr>
          <p:cNvSpPr>
            <a:spLocks noGrp="1"/>
          </p:cNvSpPr>
          <p:nvPr>
            <p:ph type="sldNum" sz="quarter" idx="12"/>
          </p:nvPr>
        </p:nvSpPr>
        <p:spPr/>
        <p:txBody>
          <a:bodyPr/>
          <a:lstStyle/>
          <a:p>
            <a:pPr>
              <a:defRPr/>
            </a:pPr>
            <a:fld id="{E1ECB456-702B-462E-AF62-0B983FD5DC3B}" type="slidenum">
              <a:rPr lang="en-US" altLang="en-US" smtClean="0"/>
              <a:pPr>
                <a:defRPr/>
              </a:pPr>
              <a:t>44</a:t>
            </a:fld>
            <a:endParaRPr lang="en-US" altLang="en-US" dirty="0"/>
          </a:p>
        </p:txBody>
      </p:sp>
    </p:spTree>
    <p:extLst>
      <p:ext uri="{BB962C8B-B14F-4D97-AF65-F5344CB8AC3E}">
        <p14:creationId xmlns:p14="http://schemas.microsoft.com/office/powerpoint/2010/main" val="145353514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885907"/>
            <a:ext cx="12188824" cy="790493"/>
          </a:xfrm>
        </p:spPr>
        <p:txBody>
          <a:bodyPr>
            <a:noAutofit/>
          </a:bodyPr>
          <a:lstStyle/>
          <a:p>
            <a:r>
              <a:rPr lang="en-US" sz="3200" dirty="0">
                <a:solidFill>
                  <a:schemeClr val="tx1"/>
                </a:solidFill>
              </a:rPr>
              <a:t>Doors</a:t>
            </a:r>
          </a:p>
        </p:txBody>
      </p:sp>
      <p:sp>
        <p:nvSpPr>
          <p:cNvPr id="9" name="Content Placeholder 2"/>
          <p:cNvSpPr>
            <a:spLocks noGrp="1"/>
          </p:cNvSpPr>
          <p:nvPr>
            <p:ph idx="1"/>
          </p:nvPr>
        </p:nvSpPr>
        <p:spPr>
          <a:xfrm>
            <a:off x="429142" y="1783478"/>
            <a:ext cx="7113070" cy="4572000"/>
          </a:xfrm>
        </p:spPr>
        <p:txBody>
          <a:bodyPr>
            <a:normAutofit lnSpcReduction="10000"/>
          </a:bodyPr>
          <a:lstStyle/>
          <a:p>
            <a:pPr marL="0" indent="0">
              <a:lnSpc>
                <a:spcPct val="110000"/>
              </a:lnSpc>
              <a:spcBef>
                <a:spcPts val="0"/>
              </a:spcBef>
              <a:buNone/>
            </a:pPr>
            <a:r>
              <a:rPr lang="en-US" sz="3100" dirty="0"/>
              <a:t>Doors must have:</a:t>
            </a:r>
          </a:p>
          <a:p>
            <a:pPr>
              <a:lnSpc>
                <a:spcPct val="110000"/>
              </a:lnSpc>
              <a:spcBef>
                <a:spcPts val="0"/>
              </a:spcBef>
            </a:pPr>
            <a:r>
              <a:rPr lang="en-US" sz="3100" dirty="0"/>
              <a:t>32 inches clear width</a:t>
            </a:r>
          </a:p>
          <a:p>
            <a:pPr lvl="1">
              <a:lnSpc>
                <a:spcPct val="110000"/>
              </a:lnSpc>
              <a:spcBef>
                <a:spcPts val="0"/>
              </a:spcBef>
            </a:pPr>
            <a:r>
              <a:rPr lang="en-US" sz="3100" dirty="0"/>
              <a:t>36 inch clear width if &gt; 24 inches deep</a:t>
            </a:r>
          </a:p>
          <a:p>
            <a:pPr lvl="1">
              <a:lnSpc>
                <a:spcPct val="110000"/>
              </a:lnSpc>
              <a:spcBef>
                <a:spcPts val="0"/>
              </a:spcBef>
            </a:pPr>
            <a:r>
              <a:rPr lang="en-US" sz="3100" dirty="0"/>
              <a:t>No projections into clear width below</a:t>
            </a:r>
          </a:p>
          <a:p>
            <a:pPr marL="457200" lvl="1" indent="0">
              <a:lnSpc>
                <a:spcPct val="110000"/>
              </a:lnSpc>
              <a:spcBef>
                <a:spcPts val="0"/>
              </a:spcBef>
              <a:buNone/>
            </a:pPr>
            <a:r>
              <a:rPr lang="en-US" sz="3100" dirty="0"/>
              <a:t>	34 inches</a:t>
            </a:r>
          </a:p>
          <a:p>
            <a:pPr marL="514350" indent="-457200">
              <a:lnSpc>
                <a:spcPct val="110000"/>
              </a:lnSpc>
              <a:spcBef>
                <a:spcPts val="0"/>
              </a:spcBef>
            </a:pPr>
            <a:r>
              <a:rPr lang="en-US" sz="3100" dirty="0"/>
              <a:t>Lever handle hardware placed between 34 &amp; 48  inches</a:t>
            </a:r>
          </a:p>
          <a:p>
            <a:pPr marL="514350" indent="-457200">
              <a:lnSpc>
                <a:spcPct val="110000"/>
              </a:lnSpc>
              <a:spcBef>
                <a:spcPts val="0"/>
              </a:spcBef>
            </a:pPr>
            <a:r>
              <a:rPr lang="en-US" sz="3100" dirty="0"/>
              <a:t>Door closers cannot project more than</a:t>
            </a:r>
          </a:p>
          <a:p>
            <a:pPr marL="457200" lvl="1" indent="0">
              <a:lnSpc>
                <a:spcPct val="110000"/>
              </a:lnSpc>
              <a:spcBef>
                <a:spcPts val="0"/>
              </a:spcBef>
              <a:buNone/>
            </a:pPr>
            <a:r>
              <a:rPr lang="en-US" sz="3100" dirty="0"/>
              <a:t> 4 inches if they are below 80 inches</a:t>
            </a:r>
          </a:p>
          <a:p>
            <a:pPr>
              <a:lnSpc>
                <a:spcPct val="110000"/>
              </a:lnSpc>
              <a:spcBef>
                <a:spcPts val="0"/>
              </a:spcBef>
            </a:pPr>
            <a:endParaRPr lang="en-US" sz="3100" dirty="0"/>
          </a:p>
          <a:p>
            <a:pPr marL="0" indent="0">
              <a:lnSpc>
                <a:spcPct val="110000"/>
              </a:lnSpc>
              <a:spcBef>
                <a:spcPts val="0"/>
              </a:spcBef>
              <a:buNone/>
            </a:pPr>
            <a:endParaRPr lang="en-US" sz="3100" dirty="0"/>
          </a:p>
          <a:p>
            <a:pPr marL="573786" lvl="1" indent="0">
              <a:lnSpc>
                <a:spcPct val="110000"/>
              </a:lnSpc>
              <a:spcBef>
                <a:spcPts val="1200"/>
              </a:spcBef>
              <a:buNone/>
            </a:pPr>
            <a:endParaRPr lang="en-US" sz="2600" dirty="0"/>
          </a:p>
        </p:txBody>
      </p:sp>
      <p:pic>
        <p:nvPicPr>
          <p:cNvPr id="4" name="Picture 3" descr="Logo of ADA National Network">
            <a:extLst>
              <a:ext uri="{FF2B5EF4-FFF2-40B4-BE49-F238E27FC236}">
                <a16:creationId xmlns:a16="http://schemas.microsoft.com/office/drawing/2014/main" id="{4A4F6C8D-A484-4DDB-8E56-B49FABC2CB77}"/>
              </a:ext>
            </a:extLst>
          </p:cNvPr>
          <p:cNvPicPr>
            <a:picLocks noChangeAspect="1"/>
          </p:cNvPicPr>
          <p:nvPr/>
        </p:nvPicPr>
        <p:blipFill>
          <a:blip r:embed="rId3"/>
          <a:stretch>
            <a:fillRect/>
          </a:stretch>
        </p:blipFill>
        <p:spPr>
          <a:xfrm>
            <a:off x="-1588" y="18749"/>
            <a:ext cx="2482370" cy="836995"/>
          </a:xfrm>
          <a:prstGeom prst="rect">
            <a:avLst/>
          </a:prstGeom>
        </p:spPr>
      </p:pic>
      <p:pic>
        <p:nvPicPr>
          <p:cNvPr id="7" name="Picture 6" descr="door figure showing clear width, handle height and maximum projections">
            <a:extLst>
              <a:ext uri="{FF2B5EF4-FFF2-40B4-BE49-F238E27FC236}">
                <a16:creationId xmlns:a16="http://schemas.microsoft.com/office/drawing/2014/main" id="{BE2FE70A-9E18-404E-B564-3FFCB4B0A807}"/>
              </a:ext>
            </a:extLst>
          </p:cNvPr>
          <p:cNvPicPr>
            <a:picLocks noChangeAspect="1"/>
          </p:cNvPicPr>
          <p:nvPr/>
        </p:nvPicPr>
        <p:blipFill>
          <a:blip r:embed="rId4" cstate="print"/>
          <a:srcRect l="36666" t="17969" r="23810" b="20522"/>
          <a:stretch>
            <a:fillRect/>
          </a:stretch>
        </p:blipFill>
        <p:spPr bwMode="auto">
          <a:xfrm>
            <a:off x="7694612" y="1929992"/>
            <a:ext cx="4310021" cy="4394608"/>
          </a:xfrm>
          <a:prstGeom prst="rect">
            <a:avLst/>
          </a:prstGeom>
          <a:noFill/>
          <a:ln w="9525">
            <a:solidFill>
              <a:schemeClr val="tx1"/>
            </a:solidFill>
            <a:miter lim="800000"/>
            <a:headEnd/>
            <a:tailEnd/>
          </a:ln>
        </p:spPr>
      </p:pic>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algn="r" defTabSz="457200"/>
            <a:fld id="{2DD240B6-99DF-40F7-BFC7-5DD8D3F7E631}" type="slidenum">
              <a:rPr lang="en-US">
                <a:solidFill>
                  <a:prstClr val="black">
                    <a:tint val="75000"/>
                  </a:prstClr>
                </a:solidFill>
                <a:latin typeface="Calibri"/>
              </a:rPr>
              <a:pPr algn="r" defTabSz="457200"/>
              <a:t>45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6798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674812" y="222170"/>
            <a:ext cx="8839200" cy="1325563"/>
          </a:xfrm>
        </p:spPr>
        <p:txBody>
          <a:bodyPr>
            <a:normAutofit/>
          </a:bodyPr>
          <a:lstStyle/>
          <a:p>
            <a:r>
              <a:rPr lang="en-US" sz="3200" dirty="0"/>
              <a:t>Maneuvering Clearances</a:t>
            </a:r>
          </a:p>
        </p:txBody>
      </p:sp>
      <p:sp>
        <p:nvSpPr>
          <p:cNvPr id="10" name="Content Placeholder 9"/>
          <p:cNvSpPr>
            <a:spLocks noGrp="1"/>
          </p:cNvSpPr>
          <p:nvPr>
            <p:ph idx="1"/>
          </p:nvPr>
        </p:nvSpPr>
        <p:spPr/>
        <p:txBody>
          <a:bodyPr>
            <a:normAutofit/>
          </a:bodyPr>
          <a:lstStyle/>
          <a:p>
            <a:pPr algn="ctr">
              <a:buNone/>
            </a:pPr>
            <a:r>
              <a:rPr lang="en-US" dirty="0">
                <a:ea typeface="+mj-ea"/>
                <a:cs typeface="+mj-cs"/>
              </a:rPr>
              <a:t>Minimum space for positioning/ maneuvering at doors</a:t>
            </a:r>
          </a:p>
        </p:txBody>
      </p:sp>
      <p:pic>
        <p:nvPicPr>
          <p:cNvPr id="6" name="Picture 3" descr="Person using a wheelchair at door positioned at door and occupying space beyond the latch; forward approach maneuvering clearance show (perspective view)"/>
          <p:cNvPicPr>
            <a:picLocks noChangeAspect="1" noChangeArrowheads="1"/>
          </p:cNvPicPr>
          <p:nvPr/>
        </p:nvPicPr>
        <p:blipFill>
          <a:blip r:embed="rId3" cstate="email">
            <a:lum bright="10000" contrast="10000"/>
          </a:blip>
          <a:srcRect/>
          <a:stretch>
            <a:fillRect/>
          </a:stretch>
        </p:blipFill>
        <p:spPr bwMode="auto">
          <a:xfrm>
            <a:off x="3046413" y="2905704"/>
            <a:ext cx="3018977" cy="3118286"/>
          </a:xfrm>
          <a:prstGeom prst="rect">
            <a:avLst/>
          </a:prstGeom>
          <a:noFill/>
          <a:ln w="9525">
            <a:solidFill>
              <a:schemeClr val="tx1"/>
            </a:solidFill>
            <a:miter lim="800000"/>
            <a:headEnd/>
            <a:tailEnd/>
          </a:ln>
        </p:spPr>
      </p:pic>
      <p:pic>
        <p:nvPicPr>
          <p:cNvPr id="7" name="Picture 2" descr="Person using a wheelchair at door positioned at door and occupying space beyond the latch; forward approach maneuvering clearance show (plan view)"/>
          <p:cNvPicPr>
            <a:picLocks noChangeAspect="1" noChangeArrowheads="1"/>
          </p:cNvPicPr>
          <p:nvPr/>
        </p:nvPicPr>
        <p:blipFill>
          <a:blip r:embed="rId4" cstate="email">
            <a:lum bright="10000" contrast="10000"/>
          </a:blip>
          <a:srcRect/>
          <a:stretch>
            <a:fillRect/>
          </a:stretch>
        </p:blipFill>
        <p:spPr bwMode="auto">
          <a:xfrm>
            <a:off x="6262507" y="2905704"/>
            <a:ext cx="3018977" cy="3132022"/>
          </a:xfrm>
          <a:prstGeom prst="rect">
            <a:avLst/>
          </a:prstGeom>
          <a:noFill/>
          <a:ln w="9525">
            <a:solidFill>
              <a:schemeClr val="tx1"/>
            </a:solidFill>
            <a:miter lim="800000"/>
            <a:headEnd/>
            <a:tailEnd/>
          </a:ln>
        </p:spPr>
      </p:pic>
      <p:pic>
        <p:nvPicPr>
          <p:cNvPr id="8" name="Picture 7" descr="Logo of ADA National Network">
            <a:extLst>
              <a:ext uri="{FF2B5EF4-FFF2-40B4-BE49-F238E27FC236}">
                <a16:creationId xmlns:a16="http://schemas.microsoft.com/office/drawing/2014/main" id="{7B5DA427-7E1F-9F45-8DE0-E956C666DC5A}"/>
              </a:ext>
            </a:extLst>
          </p:cNvPr>
          <p:cNvPicPr>
            <a:picLocks noChangeAspect="1"/>
          </p:cNvPicPr>
          <p:nvPr/>
        </p:nvPicPr>
        <p:blipFill>
          <a:blip r:embed="rId5"/>
          <a:stretch>
            <a:fillRect/>
          </a:stretch>
        </p:blipFill>
        <p:spPr>
          <a:xfrm>
            <a:off x="-1588" y="18749"/>
            <a:ext cx="2482370" cy="836995"/>
          </a:xfrm>
          <a:prstGeom prst="rect">
            <a:avLst/>
          </a:prstGeom>
        </p:spPr>
      </p:pic>
      <p:sp>
        <p:nvSpPr>
          <p:cNvPr id="13" name="Slide Number Placeholder 12"/>
          <p:cNvSpPr>
            <a:spLocks noGrp="1"/>
          </p:cNvSpPr>
          <p:nvPr>
            <p:ph type="sldNum" sz="quarter" idx="12"/>
          </p:nvPr>
        </p:nvSpPr>
        <p:spPr/>
        <p:txBody>
          <a:bodyPr/>
          <a:lstStyle/>
          <a:p>
            <a:fld id="{E4C0B568-7816-4F06-A2C5-0CDB68C2452F}" type="slidenum">
              <a:rPr lang="en-US">
                <a:solidFill>
                  <a:prstClr val="white">
                    <a:lumMod val="50000"/>
                  </a:prstClr>
                </a:solidFill>
              </a:rPr>
              <a:pPr/>
              <a:t>46</a:t>
            </a:fld>
            <a:endParaRPr lang="en-US" dirty="0">
              <a:solidFill>
                <a:prstClr val="white">
                  <a:lumMod val="50000"/>
                </a:prstClr>
              </a:solidFill>
            </a:endParaRPr>
          </a:p>
        </p:txBody>
      </p:sp>
    </p:spTree>
    <p:extLst>
      <p:ext uri="{BB962C8B-B14F-4D97-AF65-F5344CB8AC3E}">
        <p14:creationId xmlns:p14="http://schemas.microsoft.com/office/powerpoint/2010/main" val="1102831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36712" y="220663"/>
            <a:ext cx="9334500" cy="1325563"/>
          </a:xfrm>
        </p:spPr>
        <p:txBody>
          <a:bodyPr>
            <a:normAutofit/>
          </a:bodyPr>
          <a:lstStyle/>
          <a:p>
            <a:r>
              <a:rPr lang="en-US" sz="3200" dirty="0"/>
              <a:t>Maneuvering Clearances - Overlap</a:t>
            </a:r>
          </a:p>
        </p:txBody>
      </p:sp>
      <p:sp>
        <p:nvSpPr>
          <p:cNvPr id="10" name="Content Placeholder 9"/>
          <p:cNvSpPr>
            <a:spLocks noGrp="1"/>
          </p:cNvSpPr>
          <p:nvPr>
            <p:ph idx="1"/>
          </p:nvPr>
        </p:nvSpPr>
        <p:spPr>
          <a:xfrm>
            <a:off x="1827212" y="1546225"/>
            <a:ext cx="8210550" cy="4630738"/>
          </a:xfrm>
        </p:spPr>
        <p:txBody>
          <a:bodyPr>
            <a:normAutofit/>
          </a:bodyPr>
          <a:lstStyle/>
          <a:p>
            <a:pPr algn="ctr">
              <a:buNone/>
            </a:pPr>
            <a:r>
              <a:rPr lang="en-US" dirty="0"/>
              <a:t>Required at each accessible door based on approach &amp; swing </a:t>
            </a:r>
          </a:p>
          <a:p>
            <a:pPr algn="ctr"/>
            <a:endParaRPr lang="en-US" dirty="0"/>
          </a:p>
        </p:txBody>
      </p:sp>
      <p:pic>
        <p:nvPicPr>
          <p:cNvPr id="5" name="Picture 4" descr="overlap of door maneuvering clearances"/>
          <p:cNvPicPr>
            <a:picLocks noChangeAspect="1"/>
          </p:cNvPicPr>
          <p:nvPr/>
        </p:nvPicPr>
        <p:blipFill>
          <a:blip r:embed="rId2" cstate="print"/>
          <a:srcRect l="41845" t="34375" r="29048" b="29688"/>
          <a:stretch>
            <a:fillRect/>
          </a:stretch>
        </p:blipFill>
        <p:spPr bwMode="auto">
          <a:xfrm>
            <a:off x="3263252" y="2780480"/>
            <a:ext cx="3827063" cy="2880054"/>
          </a:xfrm>
          <a:prstGeom prst="rect">
            <a:avLst/>
          </a:prstGeom>
          <a:noFill/>
          <a:ln w="9525">
            <a:solidFill>
              <a:schemeClr val="tx1"/>
            </a:solidFill>
            <a:miter lim="800000"/>
            <a:headEnd/>
            <a:tailEnd/>
          </a:ln>
        </p:spPr>
      </p:pic>
      <p:sp>
        <p:nvSpPr>
          <p:cNvPr id="6" name="Rectangle 6"/>
          <p:cNvSpPr txBox="1">
            <a:spLocks noChangeArrowheads="1"/>
          </p:cNvSpPr>
          <p:nvPr/>
        </p:nvSpPr>
        <p:spPr bwMode="auto">
          <a:xfrm>
            <a:off x="7275552" y="3528890"/>
            <a:ext cx="2247860" cy="775253"/>
          </a:xfrm>
          <a:prstGeom prst="rect">
            <a:avLst/>
          </a:prstGeom>
          <a:noFill/>
          <a:ln w="9525">
            <a:noFill/>
            <a:miter lim="800000"/>
            <a:headEnd/>
            <a:tailEnd/>
          </a:ln>
        </p:spPr>
        <p:txBody>
          <a:bodyPr/>
          <a:lstStyle/>
          <a:p>
            <a:pPr marL="257175">
              <a:lnSpc>
                <a:spcPts val="2100"/>
              </a:lnSpc>
              <a:spcBef>
                <a:spcPct val="20000"/>
              </a:spcBef>
            </a:pPr>
            <a:r>
              <a:rPr lang="en-US" sz="2100" dirty="0">
                <a:solidFill>
                  <a:prstClr val="black"/>
                </a:solidFill>
                <a:latin typeface="Calibri"/>
                <a:ea typeface="Times New Roman" pitchFamily="18" charset="0"/>
                <a:cs typeface="Arial" charset="0"/>
              </a:rPr>
              <a:t>Door maneuvering clearances can overlap</a:t>
            </a:r>
          </a:p>
          <a:p>
            <a:pPr marL="257175">
              <a:lnSpc>
                <a:spcPts val="2100"/>
              </a:lnSpc>
              <a:spcBef>
                <a:spcPct val="20000"/>
              </a:spcBef>
            </a:pPr>
            <a:r>
              <a:rPr lang="en-US" sz="2100" dirty="0">
                <a:solidFill>
                  <a:srgbClr val="002060"/>
                </a:solidFill>
                <a:latin typeface="Calibri"/>
                <a:ea typeface="Times New Roman" pitchFamily="18" charset="0"/>
                <a:cs typeface="Arial" charset="0"/>
              </a:rPr>
              <a:t> </a:t>
            </a:r>
            <a:endParaRPr lang="en-US" sz="3000" kern="0" dirty="0">
              <a:solidFill>
                <a:prstClr val="black"/>
              </a:solidFill>
              <a:latin typeface="Arial" charset="0"/>
            </a:endParaRPr>
          </a:p>
        </p:txBody>
      </p:sp>
      <p:cxnSp>
        <p:nvCxnSpPr>
          <p:cNvPr id="7" name="Straight Arrow Connector 6"/>
          <p:cNvCxnSpPr/>
          <p:nvPr/>
        </p:nvCxnSpPr>
        <p:spPr>
          <a:xfrm flipH="1">
            <a:off x="5009061" y="3952296"/>
            <a:ext cx="2480806" cy="3041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Logo of ADA National Network">
            <a:extLst>
              <a:ext uri="{FF2B5EF4-FFF2-40B4-BE49-F238E27FC236}">
                <a16:creationId xmlns:a16="http://schemas.microsoft.com/office/drawing/2014/main" id="{66B91930-B0E9-5B4F-83C5-01DAE2B03E65}"/>
              </a:ext>
            </a:extLst>
          </p:cNvPr>
          <p:cNvPicPr>
            <a:picLocks noChangeAspect="1"/>
          </p:cNvPicPr>
          <p:nvPr/>
        </p:nvPicPr>
        <p:blipFill>
          <a:blip r:embed="rId3"/>
          <a:stretch>
            <a:fillRect/>
          </a:stretch>
        </p:blipFill>
        <p:spPr>
          <a:xfrm>
            <a:off x="-1588" y="18749"/>
            <a:ext cx="2482370" cy="836995"/>
          </a:xfrm>
          <a:prstGeom prst="rect">
            <a:avLst/>
          </a:prstGeom>
        </p:spPr>
      </p:pic>
      <p:sp>
        <p:nvSpPr>
          <p:cNvPr id="12" name="Slide Number Placeholder 11"/>
          <p:cNvSpPr>
            <a:spLocks noGrp="1"/>
          </p:cNvSpPr>
          <p:nvPr>
            <p:ph type="sldNum" sz="quarter" idx="12"/>
          </p:nvPr>
        </p:nvSpPr>
        <p:spPr/>
        <p:txBody>
          <a:bodyPr/>
          <a:lstStyle/>
          <a:p>
            <a:fld id="{E4C0B568-7816-4F06-A2C5-0CDB68C2452F}" type="slidenum">
              <a:rPr lang="en-US">
                <a:solidFill>
                  <a:prstClr val="white">
                    <a:lumMod val="50000"/>
                  </a:prstClr>
                </a:solidFill>
              </a:rPr>
              <a:pPr/>
              <a:t>47</a:t>
            </a:fld>
            <a:endParaRPr lang="en-US" dirty="0">
              <a:solidFill>
                <a:prstClr val="white">
                  <a:lumMod val="50000"/>
                </a:prstClr>
              </a:solidFill>
            </a:endParaRPr>
          </a:p>
        </p:txBody>
      </p:sp>
    </p:spTree>
    <p:extLst>
      <p:ext uri="{BB962C8B-B14F-4D97-AF65-F5344CB8AC3E}">
        <p14:creationId xmlns:p14="http://schemas.microsoft.com/office/powerpoint/2010/main" val="3320371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09441" y="474528"/>
            <a:ext cx="10969943" cy="1143000"/>
          </a:xfrm>
        </p:spPr>
        <p:txBody>
          <a:bodyPr>
            <a:normAutofit/>
          </a:bodyPr>
          <a:lstStyle/>
          <a:p>
            <a:r>
              <a:rPr lang="en-US" sz="3200" dirty="0"/>
              <a:t>Maneuvering Clearances - Offset</a:t>
            </a:r>
          </a:p>
        </p:txBody>
      </p:sp>
      <p:sp>
        <p:nvSpPr>
          <p:cNvPr id="12" name="Content Placeholder 11" descr="Maneuvering clearance 8&quot; max offset from face of door"/>
          <p:cNvSpPr>
            <a:spLocks noGrp="1"/>
          </p:cNvSpPr>
          <p:nvPr>
            <p:ph idx="1"/>
          </p:nvPr>
        </p:nvSpPr>
        <p:spPr/>
        <p:txBody>
          <a:bodyPr/>
          <a:lstStyle/>
          <a:p>
            <a:pPr algn="ctr">
              <a:buNone/>
            </a:pPr>
            <a:r>
              <a:rPr lang="en-US" dirty="0"/>
              <a:t>Maneuvering clearance measured from the wall - Cannot be offset more than 8” from the face of the door.</a:t>
            </a:r>
          </a:p>
          <a:p>
            <a:pPr algn="ctr"/>
            <a:endParaRPr lang="en-US" dirty="0"/>
          </a:p>
        </p:txBody>
      </p:sp>
      <p:pic>
        <p:nvPicPr>
          <p:cNvPr id="11266" name="Picture 2" descr="Image showing the 8 inch maximum offset of maneuvering clearance from a door."/>
          <p:cNvPicPr>
            <a:picLocks noChangeAspect="1" noChangeArrowheads="1"/>
          </p:cNvPicPr>
          <p:nvPr/>
        </p:nvPicPr>
        <p:blipFill>
          <a:blip r:embed="rId2" cstate="print"/>
          <a:srcRect l="33333" t="41406" r="31905" b="29688"/>
          <a:stretch>
            <a:fillRect/>
          </a:stretch>
        </p:blipFill>
        <p:spPr bwMode="auto">
          <a:xfrm>
            <a:off x="3936755" y="3721477"/>
            <a:ext cx="4835263" cy="2450723"/>
          </a:xfrm>
          <a:prstGeom prst="rect">
            <a:avLst/>
          </a:prstGeom>
          <a:noFill/>
          <a:ln w="9525">
            <a:noFill/>
            <a:miter lim="800000"/>
            <a:headEnd/>
            <a:tailEnd/>
          </a:ln>
        </p:spPr>
      </p:pic>
      <p:pic>
        <p:nvPicPr>
          <p:cNvPr id="8" name="Picture 7" descr="Logo of ADA National Network">
            <a:extLst>
              <a:ext uri="{FF2B5EF4-FFF2-40B4-BE49-F238E27FC236}">
                <a16:creationId xmlns:a16="http://schemas.microsoft.com/office/drawing/2014/main" id="{0F2273CC-94BF-144A-9A39-79FE2947B364}"/>
              </a:ext>
            </a:extLst>
          </p:cNvPr>
          <p:cNvPicPr>
            <a:picLocks noChangeAspect="1"/>
          </p:cNvPicPr>
          <p:nvPr/>
        </p:nvPicPr>
        <p:blipFill>
          <a:blip r:embed="rId3"/>
          <a:stretch>
            <a:fillRect/>
          </a:stretch>
        </p:blipFill>
        <p:spPr>
          <a:xfrm>
            <a:off x="-1588" y="18749"/>
            <a:ext cx="2482370" cy="836995"/>
          </a:xfrm>
          <a:prstGeom prst="rect">
            <a:avLst/>
          </a:prstGeom>
        </p:spPr>
      </p:pic>
      <p:sp>
        <p:nvSpPr>
          <p:cNvPr id="13" name="Slide Number Placeholder 12"/>
          <p:cNvSpPr>
            <a:spLocks noGrp="1"/>
          </p:cNvSpPr>
          <p:nvPr>
            <p:ph type="sldNum" sz="quarter" idx="12"/>
          </p:nvPr>
        </p:nvSpPr>
        <p:spPr/>
        <p:txBody>
          <a:bodyPr/>
          <a:lstStyle/>
          <a:p>
            <a:fld id="{E4C0B568-7816-4F06-A2C5-0CDB68C2452F}" type="slidenum">
              <a:rPr lang="en-US">
                <a:solidFill>
                  <a:prstClr val="white">
                    <a:lumMod val="50000"/>
                  </a:prstClr>
                </a:solidFill>
              </a:rPr>
              <a:pPr/>
              <a:t>48</a:t>
            </a:fld>
            <a:endParaRPr lang="en-US" dirty="0">
              <a:solidFill>
                <a:prstClr val="white">
                  <a:lumMod val="50000"/>
                </a:prstClr>
              </a:solidFill>
            </a:endParaRPr>
          </a:p>
        </p:txBody>
      </p:sp>
    </p:spTree>
    <p:extLst>
      <p:ext uri="{BB962C8B-B14F-4D97-AF65-F5344CB8AC3E}">
        <p14:creationId xmlns:p14="http://schemas.microsoft.com/office/powerpoint/2010/main" val="2437290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a:t>Maneuvering Clearances – Recessed Door</a:t>
            </a:r>
          </a:p>
        </p:txBody>
      </p:sp>
      <p:sp>
        <p:nvSpPr>
          <p:cNvPr id="2" name="Content Placeholder 1">
            <a:extLst>
              <a:ext uri="{FF2B5EF4-FFF2-40B4-BE49-F238E27FC236}">
                <a16:creationId xmlns:a16="http://schemas.microsoft.com/office/drawing/2014/main" id="{A62F9491-3844-CB46-A8BD-FC7D91688ADE}"/>
              </a:ext>
            </a:extLst>
          </p:cNvPr>
          <p:cNvSpPr>
            <a:spLocks noGrp="1"/>
          </p:cNvSpPr>
          <p:nvPr>
            <p:ph idx="1"/>
          </p:nvPr>
        </p:nvSpPr>
        <p:spPr>
          <a:xfrm>
            <a:off x="605355" y="5787214"/>
            <a:ext cx="10969943" cy="820772"/>
          </a:xfrm>
        </p:spPr>
        <p:txBody>
          <a:bodyPr>
            <a:normAutofit/>
          </a:bodyPr>
          <a:lstStyle/>
          <a:p>
            <a:pPr marL="0" indent="0">
              <a:buNone/>
            </a:pPr>
            <a:r>
              <a:rPr lang="en-US" dirty="0">
                <a:solidFill>
                  <a:prstClr val="black"/>
                </a:solidFill>
              </a:rPr>
              <a:t>                        Recess: 8” max.        Recess: greater than 8”    </a:t>
            </a:r>
          </a:p>
          <a:p>
            <a:endParaRPr lang="en-US" dirty="0"/>
          </a:p>
        </p:txBody>
      </p:sp>
      <p:pic>
        <p:nvPicPr>
          <p:cNvPr id="9" name="Picture 8" descr="Logo of ADA National Network">
            <a:extLst>
              <a:ext uri="{FF2B5EF4-FFF2-40B4-BE49-F238E27FC236}">
                <a16:creationId xmlns:a16="http://schemas.microsoft.com/office/drawing/2014/main" id="{6D6417AC-5638-C442-8D35-26C03F03460F}"/>
              </a:ext>
            </a:extLst>
          </p:cNvPr>
          <p:cNvPicPr>
            <a:picLocks noChangeAspect="1"/>
          </p:cNvPicPr>
          <p:nvPr/>
        </p:nvPicPr>
        <p:blipFill>
          <a:blip r:embed="rId2"/>
          <a:stretch>
            <a:fillRect/>
          </a:stretch>
        </p:blipFill>
        <p:spPr>
          <a:xfrm>
            <a:off x="-1588" y="18749"/>
            <a:ext cx="2482370" cy="836995"/>
          </a:xfrm>
          <a:prstGeom prst="rect">
            <a:avLst/>
          </a:prstGeom>
        </p:spPr>
      </p:pic>
      <p:pic>
        <p:nvPicPr>
          <p:cNvPr id="12290" name="Picture 2" descr="Door illustration showing forward approach maneuvering clearances for 8&quot; max recess and greater than 8&quot; recess"/>
          <p:cNvPicPr>
            <a:picLocks noChangeAspect="1" noChangeArrowheads="1"/>
          </p:cNvPicPr>
          <p:nvPr/>
        </p:nvPicPr>
        <p:blipFill>
          <a:blip r:embed="rId3" cstate="print"/>
          <a:srcRect l="29524" t="42188" r="28571" b="17969"/>
          <a:stretch>
            <a:fillRect/>
          </a:stretch>
        </p:blipFill>
        <p:spPr bwMode="auto">
          <a:xfrm>
            <a:off x="3325322" y="2096474"/>
            <a:ext cx="5530008" cy="3204812"/>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E4C0B568-7816-4F06-A2C5-0CDB68C2452F}" type="slidenum">
              <a:rPr lang="en-US">
                <a:solidFill>
                  <a:prstClr val="white">
                    <a:lumMod val="50000"/>
                  </a:prstClr>
                </a:solidFill>
              </a:rPr>
              <a:pPr/>
              <a:t>49</a:t>
            </a:fld>
            <a:endParaRPr lang="en-US" dirty="0">
              <a:solidFill>
                <a:prstClr val="white">
                  <a:lumMod val="50000"/>
                </a:prstClr>
              </a:solidFill>
            </a:endParaRPr>
          </a:p>
        </p:txBody>
      </p:sp>
    </p:spTree>
    <p:extLst>
      <p:ext uri="{BB962C8B-B14F-4D97-AF65-F5344CB8AC3E}">
        <p14:creationId xmlns:p14="http://schemas.microsoft.com/office/powerpoint/2010/main" val="76224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7F30-65E5-44C9-9284-7A0B47D77EC8}"/>
              </a:ext>
            </a:extLst>
          </p:cNvPr>
          <p:cNvSpPr>
            <a:spLocks noGrp="1"/>
          </p:cNvSpPr>
          <p:nvPr>
            <p:ph type="title"/>
          </p:nvPr>
        </p:nvSpPr>
        <p:spPr>
          <a:xfrm>
            <a:off x="684212" y="884237"/>
            <a:ext cx="10512862" cy="1325563"/>
          </a:xfrm>
        </p:spPr>
        <p:txBody>
          <a:bodyPr>
            <a:normAutofit/>
          </a:bodyPr>
          <a:lstStyle/>
          <a:p>
            <a:r>
              <a:rPr lang="en-US" sz="3999" dirty="0"/>
              <a:t>ADA Overview and Requirements II </a:t>
            </a:r>
          </a:p>
        </p:txBody>
      </p:sp>
      <p:sp>
        <p:nvSpPr>
          <p:cNvPr id="3" name="Content Placeholder 2">
            <a:extLst>
              <a:ext uri="{FF2B5EF4-FFF2-40B4-BE49-F238E27FC236}">
                <a16:creationId xmlns:a16="http://schemas.microsoft.com/office/drawing/2014/main" id="{218C0EFF-7C8F-40FB-BED8-E62ACC6F0FA9}"/>
              </a:ext>
            </a:extLst>
          </p:cNvPr>
          <p:cNvSpPr>
            <a:spLocks noGrp="1"/>
          </p:cNvSpPr>
          <p:nvPr>
            <p:ph idx="1"/>
          </p:nvPr>
        </p:nvSpPr>
        <p:spPr>
          <a:xfrm>
            <a:off x="837981" y="2057400"/>
            <a:ext cx="5686849" cy="4350205"/>
          </a:xfrm>
        </p:spPr>
        <p:txBody>
          <a:bodyPr>
            <a:normAutofit/>
          </a:bodyPr>
          <a:lstStyle/>
          <a:p>
            <a:r>
              <a:rPr lang="en-US" dirty="0"/>
              <a:t>Design standards developed and updated by the </a:t>
            </a:r>
            <a:r>
              <a:rPr lang="en-US" u="sng" dirty="0">
                <a:hlinkClick r:id="rId2"/>
              </a:rPr>
              <a:t>US Access Board</a:t>
            </a:r>
            <a:r>
              <a:rPr lang="en-US" dirty="0"/>
              <a:t>.</a:t>
            </a:r>
          </a:p>
          <a:p>
            <a:pPr lvl="1"/>
            <a:r>
              <a:rPr lang="en-US" dirty="0"/>
              <a:t>Apply to places of public accommodation, commercial facilities, and state and local governments. </a:t>
            </a:r>
          </a:p>
          <a:p>
            <a:pPr lvl="1"/>
            <a:r>
              <a:rPr lang="en-US" dirty="0"/>
              <a:t>Became enforceable in 2012 – for all new construction, alterations, program accessibility, and barrier removal. </a:t>
            </a:r>
          </a:p>
          <a:p>
            <a:endParaRPr lang="en-US" dirty="0"/>
          </a:p>
        </p:txBody>
      </p:sp>
      <p:pic>
        <p:nvPicPr>
          <p:cNvPr id="7170" name="Picture 2" descr="Cover of the 2010 ADA Standards for Accessible Design.">
            <a:extLst>
              <a:ext uri="{FF2B5EF4-FFF2-40B4-BE49-F238E27FC236}">
                <a16:creationId xmlns:a16="http://schemas.microsoft.com/office/drawing/2014/main" id="{699C459C-35F0-4FA0-AA73-D65D1F4A7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891" y="1291948"/>
            <a:ext cx="4026121" cy="503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48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325" y="173194"/>
            <a:ext cx="8547100" cy="638047"/>
          </a:xfrm>
        </p:spPr>
        <p:txBody>
          <a:bodyPr>
            <a:normAutofit/>
          </a:bodyPr>
          <a:lstStyle/>
          <a:p>
            <a:r>
              <a:rPr lang="en-US" sz="3200" dirty="0"/>
              <a:t>Maneuvering Clearances at Doors/Gates Table</a:t>
            </a:r>
          </a:p>
        </p:txBody>
      </p:sp>
      <p:graphicFrame>
        <p:nvGraphicFramePr>
          <p:cNvPr id="6" name="Content Placeholder 5" descr="A table showing various types of door use and the minimum maneuvering clearances required."/>
          <p:cNvGraphicFramePr>
            <a:graphicFrameLocks noGrp="1"/>
          </p:cNvGraphicFramePr>
          <p:nvPr>
            <p:ph idx="1"/>
            <p:extLst>
              <p:ext uri="{D42A27DB-BD31-4B8C-83A1-F6EECF244321}">
                <p14:modId xmlns:p14="http://schemas.microsoft.com/office/powerpoint/2010/main" val="2161861275"/>
              </p:ext>
            </p:extLst>
          </p:nvPr>
        </p:nvGraphicFramePr>
        <p:xfrm>
          <a:off x="1506537" y="801329"/>
          <a:ext cx="9718675" cy="6056671"/>
        </p:xfrm>
        <a:graphic>
          <a:graphicData uri="http://schemas.openxmlformats.org/drawingml/2006/table">
            <a:tbl>
              <a:tblPr firstRow="1" firstCol="1" bandRow="1">
                <a:tableStyleId>{5C22544A-7EE6-4342-B048-85BDC9FD1C3A}</a:tableStyleId>
              </a:tblPr>
              <a:tblGrid>
                <a:gridCol w="2250746">
                  <a:extLst>
                    <a:ext uri="{9D8B030D-6E8A-4147-A177-3AD203B41FA5}">
                      <a16:colId xmlns:a16="http://schemas.microsoft.com/office/drawing/2014/main" val="20000"/>
                    </a:ext>
                  </a:extLst>
                </a:gridCol>
                <a:gridCol w="2250746">
                  <a:extLst>
                    <a:ext uri="{9D8B030D-6E8A-4147-A177-3AD203B41FA5}">
                      <a16:colId xmlns:a16="http://schemas.microsoft.com/office/drawing/2014/main" val="20001"/>
                    </a:ext>
                  </a:extLst>
                </a:gridCol>
                <a:gridCol w="2250746">
                  <a:extLst>
                    <a:ext uri="{9D8B030D-6E8A-4147-A177-3AD203B41FA5}">
                      <a16:colId xmlns:a16="http://schemas.microsoft.com/office/drawing/2014/main" val="20002"/>
                    </a:ext>
                  </a:extLst>
                </a:gridCol>
                <a:gridCol w="2966437">
                  <a:extLst>
                    <a:ext uri="{9D8B030D-6E8A-4147-A177-3AD203B41FA5}">
                      <a16:colId xmlns:a16="http://schemas.microsoft.com/office/drawing/2014/main" val="20003"/>
                    </a:ext>
                  </a:extLst>
                </a:gridCol>
              </a:tblGrid>
              <a:tr h="672296">
                <a:tc gridSpan="2">
                  <a:txBody>
                    <a:bodyPr/>
                    <a:lstStyle/>
                    <a:p>
                      <a:pPr marL="0" marR="0" algn="ctr">
                        <a:spcBef>
                          <a:spcPts val="0"/>
                        </a:spcBef>
                        <a:spcAft>
                          <a:spcPts val="0"/>
                        </a:spcAft>
                      </a:pPr>
                      <a:r>
                        <a:rPr lang="en-US" sz="2400" dirty="0">
                          <a:effectLst/>
                        </a:rPr>
                        <a:t>Type of Use</a:t>
                      </a:r>
                      <a:endParaRPr lang="en-US" sz="2400" dirty="0">
                        <a:effectLst/>
                        <a:latin typeface="NMHGBN+Arial,Bold"/>
                        <a:ea typeface="Arial" panose="020B0604020202020204" pitchFamily="34" charset="0"/>
                        <a:cs typeface="Times New Roman" panose="02020603050405020304" pitchFamily="18" charset="0"/>
                      </a:endParaRPr>
                    </a:p>
                  </a:txBody>
                  <a:tcPr marL="68682" marR="68682" marT="0" marB="0" anchor="ctr"/>
                </a:tc>
                <a:tc hMerge="1">
                  <a:txBody>
                    <a:bodyPr/>
                    <a:lstStyle/>
                    <a:p>
                      <a:endParaRPr lang="en-US"/>
                    </a:p>
                  </a:txBody>
                  <a:tcPr/>
                </a:tc>
                <a:tc gridSpan="2">
                  <a:txBody>
                    <a:bodyPr/>
                    <a:lstStyle/>
                    <a:p>
                      <a:pPr marL="0" marR="0" algn="ctr">
                        <a:spcBef>
                          <a:spcPts val="0"/>
                        </a:spcBef>
                        <a:spcAft>
                          <a:spcPts val="0"/>
                        </a:spcAft>
                      </a:pPr>
                      <a:r>
                        <a:rPr lang="en-US" sz="2400" dirty="0">
                          <a:effectLst/>
                        </a:rPr>
                        <a:t>Minimum Maneuvering Clearance</a:t>
                      </a:r>
                      <a:endParaRPr lang="en-US" sz="2400" dirty="0">
                        <a:effectLst/>
                        <a:latin typeface="NMHGBN+Arial,Bold"/>
                        <a:ea typeface="Arial" panose="020B0604020202020204" pitchFamily="34" charset="0"/>
                        <a:cs typeface="Times New Roman" panose="02020603050405020304" pitchFamily="18" charset="0"/>
                      </a:endParaRPr>
                    </a:p>
                  </a:txBody>
                  <a:tcPr marL="68682" marR="68682" marT="0" marB="0" anchor="ctr"/>
                </a:tc>
                <a:tc hMerge="1">
                  <a:txBody>
                    <a:bodyPr/>
                    <a:lstStyle/>
                    <a:p>
                      <a:endParaRPr lang="en-US"/>
                    </a:p>
                  </a:txBody>
                  <a:tcPr/>
                </a:tc>
                <a:extLst>
                  <a:ext uri="{0D108BD9-81ED-4DB2-BD59-A6C34878D82A}">
                    <a16:rowId xmlns:a16="http://schemas.microsoft.com/office/drawing/2014/main" val="10000"/>
                  </a:ext>
                </a:extLst>
              </a:tr>
              <a:tr h="1008445">
                <a:tc>
                  <a:txBody>
                    <a:bodyPr/>
                    <a:lstStyle/>
                    <a:p>
                      <a:pPr marL="0" marR="0" algn="ctr">
                        <a:spcBef>
                          <a:spcPts val="0"/>
                        </a:spcBef>
                        <a:spcAft>
                          <a:spcPts val="0"/>
                        </a:spcAft>
                      </a:pPr>
                      <a:r>
                        <a:rPr lang="en-US" sz="1600" dirty="0">
                          <a:effectLst/>
                        </a:rPr>
                        <a:t>Approach Direction</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Door or Gate Side</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Perpendicular to Doorway</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Parallel to Doorway (beyond latch side unless noted)</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1"/>
                  </a:ext>
                </a:extLst>
              </a:tr>
              <a:tr h="336147">
                <a:tc>
                  <a:txBody>
                    <a:bodyPr/>
                    <a:lstStyle/>
                    <a:p>
                      <a:pPr marL="0" marR="0" algn="ctr">
                        <a:spcBef>
                          <a:spcPts val="0"/>
                        </a:spcBef>
                        <a:spcAft>
                          <a:spcPts val="0"/>
                        </a:spcAft>
                      </a:pPr>
                      <a:r>
                        <a:rPr lang="en-US" sz="1600" dirty="0">
                          <a:effectLst/>
                        </a:rPr>
                        <a:t>From front</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Pull</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60 inches (1524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18 inches (455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2"/>
                  </a:ext>
                </a:extLst>
              </a:tr>
              <a:tr h="336147">
                <a:tc>
                  <a:txBody>
                    <a:bodyPr/>
                    <a:lstStyle/>
                    <a:p>
                      <a:pPr marL="0" marR="0" algn="ctr">
                        <a:spcBef>
                          <a:spcPts val="0"/>
                        </a:spcBef>
                        <a:spcAft>
                          <a:spcPts val="0"/>
                        </a:spcAft>
                      </a:pPr>
                      <a:r>
                        <a:rPr lang="en-US" sz="1600" dirty="0">
                          <a:effectLst/>
                        </a:rPr>
                        <a:t>From front</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Push</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48 inches (1219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0 inches (0 mm)</a:t>
                      </a:r>
                      <a:r>
                        <a:rPr lang="en-US" sz="1600" baseline="30000" dirty="0">
                          <a:effectLst/>
                        </a:rPr>
                        <a:t>1</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3"/>
                  </a:ext>
                </a:extLst>
              </a:tr>
              <a:tr h="336147">
                <a:tc>
                  <a:txBody>
                    <a:bodyPr/>
                    <a:lstStyle/>
                    <a:p>
                      <a:pPr marL="0" marR="0" algn="ctr">
                        <a:spcBef>
                          <a:spcPts val="0"/>
                        </a:spcBef>
                        <a:spcAft>
                          <a:spcPts val="0"/>
                        </a:spcAft>
                      </a:pPr>
                      <a:r>
                        <a:rPr lang="en-US" sz="1600" dirty="0">
                          <a:effectLst/>
                        </a:rPr>
                        <a:t>From hinge side</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Pull</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60 inches (1525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36 inches (915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4"/>
                  </a:ext>
                </a:extLst>
              </a:tr>
              <a:tr h="409616">
                <a:tc>
                  <a:txBody>
                    <a:bodyPr/>
                    <a:lstStyle/>
                    <a:p>
                      <a:pPr marL="0" marR="0" algn="ctr">
                        <a:spcBef>
                          <a:spcPts val="0"/>
                        </a:spcBef>
                        <a:spcAft>
                          <a:spcPts val="0"/>
                        </a:spcAft>
                      </a:pPr>
                      <a:r>
                        <a:rPr lang="en-US" sz="1600" dirty="0">
                          <a:effectLst/>
                          <a:latin typeface="NMHGBN+Arial,Bold"/>
                          <a:ea typeface="Arial" panose="020B0604020202020204" pitchFamily="34" charset="0"/>
                          <a:cs typeface="Times New Roman" panose="02020603050405020304" pitchFamily="18" charset="0"/>
                        </a:rPr>
                        <a:t>From hinge side</a:t>
                      </a:r>
                    </a:p>
                  </a:txBody>
                  <a:tcPr marL="68682" marR="68682" marT="0" marB="0" anchor="ctr"/>
                </a:tc>
                <a:tc>
                  <a:txBody>
                    <a:bodyPr/>
                    <a:lstStyle/>
                    <a:p>
                      <a:pPr marL="0" marR="0" algn="ctr">
                        <a:spcBef>
                          <a:spcPts val="0"/>
                        </a:spcBef>
                        <a:spcAft>
                          <a:spcPts val="0"/>
                        </a:spcAft>
                      </a:pPr>
                      <a:r>
                        <a:rPr lang="en-US" sz="1600" dirty="0">
                          <a:effectLst/>
                          <a:latin typeface="NMHGBN+Arial,Bold"/>
                          <a:ea typeface="Arial" panose="020B0604020202020204" pitchFamily="34" charset="0"/>
                          <a:cs typeface="Times New Roman" panose="02020603050405020304" pitchFamily="18" charset="0"/>
                        </a:rPr>
                        <a:t>Pull</a:t>
                      </a:r>
                    </a:p>
                  </a:txBody>
                  <a:tcPr marL="68682" marR="68682" marT="0" marB="0" anchor="ctr"/>
                </a:tc>
                <a:tc>
                  <a:txBody>
                    <a:bodyPr/>
                    <a:lstStyle/>
                    <a:p>
                      <a:pPr marL="0" marR="0" algn="ctr">
                        <a:spcBef>
                          <a:spcPts val="0"/>
                        </a:spcBef>
                        <a:spcAft>
                          <a:spcPts val="0"/>
                        </a:spcAft>
                      </a:pPr>
                      <a:r>
                        <a:rPr lang="en-US" sz="1600" dirty="0">
                          <a:effectLst/>
                          <a:latin typeface="NMHGBN+Arial,Bold"/>
                          <a:ea typeface="Arial" panose="020B0604020202020204" pitchFamily="34" charset="0"/>
                          <a:cs typeface="Times New Roman" panose="02020603050405020304" pitchFamily="18" charset="0"/>
                        </a:rPr>
                        <a:t>54 inches (1370 mm)</a:t>
                      </a:r>
                    </a:p>
                  </a:txBody>
                  <a:tcPr marL="68682" marR="68682" marT="0" marB="0" anchor="ctr"/>
                </a:tc>
                <a:tc>
                  <a:txBody>
                    <a:bodyPr/>
                    <a:lstStyle/>
                    <a:p>
                      <a:pPr marL="0" marR="0" algn="ctr">
                        <a:spcBef>
                          <a:spcPts val="0"/>
                        </a:spcBef>
                        <a:spcAft>
                          <a:spcPts val="0"/>
                        </a:spcAft>
                      </a:pPr>
                      <a:r>
                        <a:rPr lang="en-US" sz="1600" dirty="0">
                          <a:effectLst/>
                          <a:latin typeface="NMHGBN+Arial,Bold"/>
                          <a:ea typeface="Arial" panose="020B0604020202020204" pitchFamily="34" charset="0"/>
                          <a:cs typeface="Times New Roman" panose="02020603050405020304" pitchFamily="18" charset="0"/>
                        </a:rPr>
                        <a:t>42 inches (1065 mm)</a:t>
                      </a:r>
                    </a:p>
                  </a:txBody>
                  <a:tcPr marL="68682" marR="68682" marT="0" marB="0" anchor="ctr"/>
                </a:tc>
                <a:extLst>
                  <a:ext uri="{0D108BD9-81ED-4DB2-BD59-A6C34878D82A}">
                    <a16:rowId xmlns:a16="http://schemas.microsoft.com/office/drawing/2014/main" val="115967260"/>
                  </a:ext>
                </a:extLst>
              </a:tr>
              <a:tr h="409616">
                <a:tc>
                  <a:txBody>
                    <a:bodyPr/>
                    <a:lstStyle/>
                    <a:p>
                      <a:pPr marL="0" marR="0" algn="ctr">
                        <a:spcBef>
                          <a:spcPts val="0"/>
                        </a:spcBef>
                        <a:spcAft>
                          <a:spcPts val="0"/>
                        </a:spcAft>
                      </a:pPr>
                      <a:r>
                        <a:rPr lang="en-US" sz="1600" dirty="0">
                          <a:effectLst/>
                        </a:rPr>
                        <a:t>From hinge side</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Push</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i="0" dirty="0">
                          <a:effectLst/>
                        </a:rPr>
                        <a:t>42</a:t>
                      </a:r>
                      <a:r>
                        <a:rPr lang="en-US" sz="1600" i="1" dirty="0">
                          <a:effectLst/>
                        </a:rPr>
                        <a:t> </a:t>
                      </a:r>
                      <a:r>
                        <a:rPr lang="en-US" sz="1600" dirty="0">
                          <a:effectLst/>
                        </a:rPr>
                        <a:t>inches (1065 mm)</a:t>
                      </a:r>
                      <a:r>
                        <a:rPr lang="en-US" sz="1600" baseline="30000" dirty="0">
                          <a:effectLst/>
                        </a:rPr>
                        <a:t>2</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22 inches (560 mm)</a:t>
                      </a:r>
                      <a:r>
                        <a:rPr lang="en-US" sz="1600" baseline="30000" dirty="0">
                          <a:effectLst/>
                        </a:rPr>
                        <a:t>3</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5"/>
                  </a:ext>
                </a:extLst>
              </a:tr>
              <a:tr h="336147">
                <a:tc>
                  <a:txBody>
                    <a:bodyPr/>
                    <a:lstStyle/>
                    <a:p>
                      <a:pPr marL="0" marR="0" algn="ctr">
                        <a:spcBef>
                          <a:spcPts val="0"/>
                        </a:spcBef>
                        <a:spcAft>
                          <a:spcPts val="0"/>
                        </a:spcAft>
                      </a:pPr>
                      <a:r>
                        <a:rPr lang="en-US" sz="1600" dirty="0">
                          <a:effectLst/>
                        </a:rPr>
                        <a:t>From latch side</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Pull</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i="0" dirty="0">
                          <a:effectLst/>
                        </a:rPr>
                        <a:t>48</a:t>
                      </a:r>
                      <a:r>
                        <a:rPr lang="en-US" sz="1600" dirty="0">
                          <a:effectLst/>
                        </a:rPr>
                        <a:t> inches (1220 mm)</a:t>
                      </a:r>
                      <a:r>
                        <a:rPr lang="en-US" sz="1600" baseline="30000" dirty="0">
                          <a:effectLst/>
                        </a:rPr>
                        <a:t> 4</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24 inches (610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6"/>
                  </a:ext>
                </a:extLst>
              </a:tr>
              <a:tr h="343686">
                <a:tc>
                  <a:txBody>
                    <a:bodyPr/>
                    <a:lstStyle/>
                    <a:p>
                      <a:pPr marL="0" marR="0" algn="ctr">
                        <a:spcBef>
                          <a:spcPts val="0"/>
                        </a:spcBef>
                        <a:spcAft>
                          <a:spcPts val="0"/>
                        </a:spcAft>
                      </a:pPr>
                      <a:r>
                        <a:rPr lang="en-US" sz="1600" dirty="0">
                          <a:effectLst/>
                        </a:rPr>
                        <a:t>From latch side</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Push</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i="0" dirty="0">
                          <a:effectLst/>
                        </a:rPr>
                        <a:t>42</a:t>
                      </a:r>
                      <a:r>
                        <a:rPr lang="en-US" sz="1600" dirty="0">
                          <a:effectLst/>
                        </a:rPr>
                        <a:t> inches (1065 mm)</a:t>
                      </a:r>
                      <a:r>
                        <a:rPr lang="en-US" sz="1600" baseline="30000" dirty="0">
                          <a:effectLst/>
                        </a:rPr>
                        <a:t>4</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tc>
                  <a:txBody>
                    <a:bodyPr/>
                    <a:lstStyle/>
                    <a:p>
                      <a:pPr marL="0" marR="0" algn="ctr">
                        <a:spcBef>
                          <a:spcPts val="0"/>
                        </a:spcBef>
                        <a:spcAft>
                          <a:spcPts val="0"/>
                        </a:spcAft>
                      </a:pPr>
                      <a:r>
                        <a:rPr lang="en-US" sz="1600" dirty="0">
                          <a:effectLst/>
                        </a:rPr>
                        <a:t>24 inches (610 mm)</a:t>
                      </a:r>
                      <a:endParaRPr lang="en-US" sz="1600" dirty="0">
                        <a:effectLst/>
                        <a:latin typeface="NMHGBN+Arial,Bold"/>
                        <a:ea typeface="Arial" panose="020B0604020202020204" pitchFamily="34" charset="0"/>
                        <a:cs typeface="Times New Roman" panose="02020603050405020304" pitchFamily="18" charset="0"/>
                      </a:endParaRPr>
                    </a:p>
                  </a:txBody>
                  <a:tcPr marL="68682" marR="68682" marT="0" marB="0" anchor="ctr"/>
                </a:tc>
                <a:extLst>
                  <a:ext uri="{0D108BD9-81ED-4DB2-BD59-A6C34878D82A}">
                    <a16:rowId xmlns:a16="http://schemas.microsoft.com/office/drawing/2014/main" val="10007"/>
                  </a:ext>
                </a:extLst>
              </a:tr>
              <a:tr h="487680">
                <a:tc gridSpan="4">
                  <a:txBody>
                    <a:bodyPr/>
                    <a:lstStyle/>
                    <a:p>
                      <a:pPr marL="457200" marR="0" indent="-228600" algn="l">
                        <a:spcBef>
                          <a:spcPts val="0"/>
                        </a:spcBef>
                        <a:spcAft>
                          <a:spcPts val="0"/>
                        </a:spcAft>
                      </a:pPr>
                      <a:r>
                        <a:rPr lang="en-US" sz="1600" dirty="0">
                          <a:effectLst/>
                        </a:rPr>
                        <a:t>1.	Add 12 inches (305 mm) if closer and latch are provided.</a:t>
                      </a:r>
                    </a:p>
                  </a:txBody>
                  <a:tcPr marL="68682" marR="6868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9768">
                <a:tc gridSpan="4">
                  <a:txBody>
                    <a:bodyPr/>
                    <a:lstStyle/>
                    <a:p>
                      <a:pPr marL="457200" marR="0" lvl="0" indent="-228600" algn="l" defTabSz="457200" rtl="0" eaLnBrk="1" fontAlgn="auto" latinLnBrk="0" hangingPunct="1">
                        <a:lnSpc>
                          <a:spcPct val="100000"/>
                        </a:lnSpc>
                        <a:spcBef>
                          <a:spcPts val="0"/>
                        </a:spcBef>
                        <a:spcAft>
                          <a:spcPts val="0"/>
                        </a:spcAft>
                        <a:buClrTx/>
                        <a:buSzTx/>
                        <a:buFontTx/>
                        <a:buNone/>
                        <a:tabLst/>
                        <a:defRPr/>
                      </a:pPr>
                      <a:r>
                        <a:rPr lang="en-US" sz="1600" dirty="0">
                          <a:effectLst/>
                        </a:rPr>
                        <a:t>2.	Add </a:t>
                      </a:r>
                      <a:r>
                        <a:rPr lang="en-US" sz="1600" i="0" dirty="0">
                          <a:effectLst/>
                        </a:rPr>
                        <a:t>6</a:t>
                      </a:r>
                      <a:r>
                        <a:rPr lang="en-US" sz="1600" dirty="0">
                          <a:effectLst/>
                        </a:rPr>
                        <a:t> inches (150 mm) if closer and latch are provided.</a:t>
                      </a:r>
                    </a:p>
                  </a:txBody>
                  <a:tcPr marL="68682" marR="6868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7502663"/>
                  </a:ext>
                </a:extLst>
              </a:tr>
              <a:tr h="429768">
                <a:tc gridSpan="4">
                  <a:txBody>
                    <a:bodyPr/>
                    <a:lstStyle/>
                    <a:p>
                      <a:pPr marL="457200" marR="0" lvl="0" indent="-228600" algn="l" defTabSz="457200" rtl="0" eaLnBrk="1" fontAlgn="auto" latinLnBrk="0" hangingPunct="1">
                        <a:lnSpc>
                          <a:spcPct val="100000"/>
                        </a:lnSpc>
                        <a:spcBef>
                          <a:spcPts val="0"/>
                        </a:spcBef>
                        <a:spcAft>
                          <a:spcPts val="0"/>
                        </a:spcAft>
                        <a:buClrTx/>
                        <a:buSzTx/>
                        <a:buFontTx/>
                        <a:buNone/>
                        <a:tabLst/>
                        <a:defRPr/>
                      </a:pPr>
                      <a:r>
                        <a:rPr lang="en-US" sz="1600" dirty="0">
                          <a:effectLst/>
                        </a:rPr>
                        <a:t>3.	Beyond hinge side.</a:t>
                      </a:r>
                    </a:p>
                  </a:txBody>
                  <a:tcPr marL="68682" marR="6868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7005799"/>
                  </a:ext>
                </a:extLst>
              </a:tr>
              <a:tr h="521208">
                <a:tc gridSpan="4">
                  <a:txBody>
                    <a:bodyPr/>
                    <a:lstStyle/>
                    <a:p>
                      <a:pPr marL="457200" marR="0" lvl="0" indent="-228600" algn="l" defTabSz="457200" rtl="0" eaLnBrk="1" fontAlgn="auto" latinLnBrk="0" hangingPunct="1">
                        <a:lnSpc>
                          <a:spcPct val="100000"/>
                        </a:lnSpc>
                        <a:spcBef>
                          <a:spcPts val="0"/>
                        </a:spcBef>
                        <a:spcAft>
                          <a:spcPts val="0"/>
                        </a:spcAft>
                        <a:buClrTx/>
                        <a:buSzTx/>
                        <a:buFontTx/>
                        <a:buNone/>
                        <a:tabLst/>
                        <a:defRPr/>
                      </a:pPr>
                      <a:r>
                        <a:rPr lang="en-US" sz="1600" dirty="0">
                          <a:effectLst/>
                        </a:rPr>
                        <a:t>4.	Add </a:t>
                      </a:r>
                      <a:r>
                        <a:rPr lang="en-US" sz="1600" i="0" dirty="0">
                          <a:effectLst/>
                        </a:rPr>
                        <a:t>6</a:t>
                      </a:r>
                      <a:r>
                        <a:rPr lang="en-US" sz="1600" dirty="0">
                          <a:effectLst/>
                        </a:rPr>
                        <a:t> inches (150 mm) if closer is provided.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682" marR="6868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712885"/>
                  </a:ext>
                </a:extLst>
              </a:tr>
            </a:tbl>
          </a:graphicData>
        </a:graphic>
      </p:graphicFrame>
      <p:sp>
        <p:nvSpPr>
          <p:cNvPr id="5" name="Slide Number Placeholder 4"/>
          <p:cNvSpPr>
            <a:spLocks noGrp="1"/>
          </p:cNvSpPr>
          <p:nvPr>
            <p:ph type="sldNum" sz="quarter" idx="12"/>
          </p:nvPr>
        </p:nvSpPr>
        <p:spPr/>
        <p:txBody>
          <a:bodyPr/>
          <a:lstStyle/>
          <a:p>
            <a:fld id="{ADEC98BA-14E3-4824-A104-C3A04AA03466}" type="slidenum">
              <a:rPr lang="en-US">
                <a:solidFill>
                  <a:prstClr val="white">
                    <a:lumMod val="50000"/>
                  </a:prstClr>
                </a:solidFill>
              </a:rPr>
              <a:pPr/>
              <a:t>50</a:t>
            </a:fld>
            <a:endParaRPr lang="en-US" dirty="0">
              <a:solidFill>
                <a:prstClr val="white">
                  <a:lumMod val="50000"/>
                </a:prstClr>
              </a:solidFill>
            </a:endParaRPr>
          </a:p>
        </p:txBody>
      </p:sp>
    </p:spTree>
    <p:extLst>
      <p:ext uri="{BB962C8B-B14F-4D97-AF65-F5344CB8AC3E}">
        <p14:creationId xmlns:p14="http://schemas.microsoft.com/office/powerpoint/2010/main" val="339892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441" y="437246"/>
            <a:ext cx="10969943" cy="1143000"/>
          </a:xfrm>
        </p:spPr>
        <p:txBody>
          <a:bodyPr>
            <a:noAutofit/>
          </a:bodyPr>
          <a:lstStyle/>
          <a:p>
            <a:r>
              <a:rPr lang="en-US" sz="3200" dirty="0">
                <a:solidFill>
                  <a:schemeClr val="tx1"/>
                </a:solidFill>
              </a:rPr>
              <a:t>Clustered Areas</a:t>
            </a:r>
          </a:p>
        </p:txBody>
      </p:sp>
      <p:sp>
        <p:nvSpPr>
          <p:cNvPr id="9" name="Content Placeholder 2"/>
          <p:cNvSpPr>
            <a:spLocks noGrp="1"/>
          </p:cNvSpPr>
          <p:nvPr>
            <p:ph idx="1"/>
          </p:nvPr>
        </p:nvSpPr>
        <p:spPr>
          <a:xfrm>
            <a:off x="455613" y="1580246"/>
            <a:ext cx="11353800" cy="4840508"/>
          </a:xfrm>
        </p:spPr>
        <p:txBody>
          <a:bodyPr>
            <a:normAutofit lnSpcReduction="10000"/>
          </a:bodyPr>
          <a:lstStyle/>
          <a:p>
            <a:pPr>
              <a:lnSpc>
                <a:spcPct val="110000"/>
              </a:lnSpc>
              <a:spcBef>
                <a:spcPts val="0"/>
              </a:spcBef>
            </a:pPr>
            <a:r>
              <a:rPr lang="en-US" dirty="0"/>
              <a:t>Accessible dressing rooms &amp; toilet rooms can be grouped or “clustered” if:</a:t>
            </a:r>
          </a:p>
          <a:p>
            <a:pPr lvl="1">
              <a:lnSpc>
                <a:spcPct val="110000"/>
              </a:lnSpc>
              <a:spcBef>
                <a:spcPts val="0"/>
              </a:spcBef>
            </a:pPr>
            <a:r>
              <a:rPr lang="en-US" dirty="0"/>
              <a:t>5 percent of each type of dressing room, or at least 1, comply with accessibility requirements in ADA 803</a:t>
            </a:r>
          </a:p>
          <a:p>
            <a:pPr lvl="1">
              <a:lnSpc>
                <a:spcPct val="110000"/>
              </a:lnSpc>
              <a:spcBef>
                <a:spcPts val="0"/>
              </a:spcBef>
            </a:pPr>
            <a:r>
              <a:rPr lang="en-US" dirty="0"/>
              <a:t>50 percent of the clustered toilet rooms, at least 1, comply with the accessibility requirements for toilet rooms in ADA 603</a:t>
            </a:r>
          </a:p>
          <a:p>
            <a:pPr lvl="1">
              <a:lnSpc>
                <a:spcPct val="110000"/>
              </a:lnSpc>
              <a:spcBef>
                <a:spcPts val="0"/>
              </a:spcBef>
            </a:pPr>
            <a:r>
              <a:rPr lang="en-US" dirty="0"/>
              <a:t>The rooms are in the same general area</a:t>
            </a:r>
          </a:p>
          <a:p>
            <a:pPr lvl="1">
              <a:lnSpc>
                <a:spcPct val="110000"/>
              </a:lnSpc>
              <a:spcBef>
                <a:spcPts val="0"/>
              </a:spcBef>
            </a:pPr>
            <a:r>
              <a:rPr lang="en-US" dirty="0"/>
              <a:t>They serve the same group of people (i.e., the public vs employees)</a:t>
            </a:r>
          </a:p>
        </p:txBody>
      </p:sp>
      <p:pic>
        <p:nvPicPr>
          <p:cNvPr id="4" name="Picture 3" descr="Logo of ADA National Network">
            <a:extLst>
              <a:ext uri="{FF2B5EF4-FFF2-40B4-BE49-F238E27FC236}">
                <a16:creationId xmlns:a16="http://schemas.microsoft.com/office/drawing/2014/main" id="{4A4F6C8D-A484-4DDB-8E56-B49FABC2CB77}"/>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algn="r" defTabSz="457200"/>
            <a:fld id="{2DD240B6-99DF-40F7-BFC7-5DD8D3F7E631}" type="slidenum">
              <a:rPr lang="en-US">
                <a:solidFill>
                  <a:prstClr val="black">
                    <a:tint val="75000"/>
                  </a:prstClr>
                </a:solidFill>
                <a:latin typeface="Calibri"/>
              </a:rPr>
              <a:pPr algn="r" defTabSz="457200"/>
              <a:t>51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593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4"/>
          <p:cNvSpPr>
            <a:spLocks noGrp="1" noChangeArrowheads="1"/>
          </p:cNvSpPr>
          <p:nvPr>
            <p:ph type="title"/>
          </p:nvPr>
        </p:nvSpPr>
        <p:spPr>
          <a:xfrm>
            <a:off x="2443088" y="-16592"/>
            <a:ext cx="7772400" cy="876150"/>
          </a:xfrm>
        </p:spPr>
        <p:txBody>
          <a:bodyPr>
            <a:normAutofit/>
          </a:bodyPr>
          <a:lstStyle/>
          <a:p>
            <a:pPr marL="342900" indent="-342900">
              <a:spcBef>
                <a:spcPct val="20000"/>
              </a:spcBef>
            </a:pPr>
            <a:r>
              <a:rPr lang="en-US" sz="3200" b="1" dirty="0">
                <a:ea typeface="Times New Roman" pitchFamily="18" charset="0"/>
                <a:cs typeface="Arial" charset="0"/>
              </a:rPr>
              <a:t>Example: Medical Care Suite</a:t>
            </a:r>
          </a:p>
        </p:txBody>
      </p:sp>
      <p:sp>
        <p:nvSpPr>
          <p:cNvPr id="42" name="Content Placeholder 41"/>
          <p:cNvSpPr/>
          <p:nvPr/>
        </p:nvSpPr>
        <p:spPr>
          <a:xfrm>
            <a:off x="3245847" y="795636"/>
            <a:ext cx="5791200" cy="461665"/>
          </a:xfrm>
          <a:prstGeom prst="rect">
            <a:avLst/>
          </a:prstGeom>
        </p:spPr>
        <p:txBody>
          <a:bodyPr wrap="square">
            <a:spAutoFit/>
          </a:bodyPr>
          <a:lstStyle/>
          <a:p>
            <a:pPr algn="ctr" fontAlgn="base">
              <a:spcBef>
                <a:spcPct val="0"/>
              </a:spcBef>
              <a:spcAft>
                <a:spcPct val="0"/>
              </a:spcAft>
              <a:defRPr/>
            </a:pPr>
            <a:r>
              <a:rPr lang="en-US" sz="2400" b="1" dirty="0">
                <a:solidFill>
                  <a:srgbClr val="000000"/>
                </a:solidFill>
                <a:latin typeface="Calibri"/>
              </a:rPr>
              <a:t>Public &amp; Common Use Areas: Full Access</a:t>
            </a:r>
          </a:p>
        </p:txBody>
      </p:sp>
      <p:pic>
        <p:nvPicPr>
          <p:cNvPr id="2" name="Picture 1" descr="Medical suite plan with multiple dressing rooms highlighted (at least 5% of each type required to be accessible); also shown are other public or common use areas, including exam rooms, doctors' offices, waiting room, break room, and toilet room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278" y="1894138"/>
            <a:ext cx="6750339" cy="4297680"/>
          </a:xfrm>
          <a:prstGeom prst="rect">
            <a:avLst/>
          </a:prstGeom>
        </p:spPr>
      </p:pic>
      <p:sp>
        <p:nvSpPr>
          <p:cNvPr id="7" name="Rectangle 6"/>
          <p:cNvSpPr>
            <a:spLocks noChangeArrowheads="1"/>
          </p:cNvSpPr>
          <p:nvPr/>
        </p:nvSpPr>
        <p:spPr bwMode="auto">
          <a:xfrm>
            <a:off x="5722347" y="6191818"/>
            <a:ext cx="4495800" cy="45720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Toilet rooms – access to all  </a:t>
            </a:r>
          </a:p>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(50%: clustered single user of same type)</a:t>
            </a:r>
          </a:p>
          <a:p>
            <a:pPr marL="342900" algn="ctr">
              <a:spcBef>
                <a:spcPct val="20000"/>
              </a:spcBef>
              <a:defRPr/>
            </a:pPr>
            <a:endParaRPr lang="en-US" sz="3600" b="1" dirty="0">
              <a:solidFill>
                <a:srgbClr val="002060"/>
              </a:solidFill>
              <a:latin typeface="Calibri"/>
              <a:ea typeface="Times New Roman" pitchFamily="18" charset="0"/>
              <a:cs typeface="Arial" charset="0"/>
            </a:endParaRPr>
          </a:p>
          <a:p>
            <a:pPr marL="342900">
              <a:spcBef>
                <a:spcPct val="20000"/>
              </a:spcBef>
              <a:defRPr/>
            </a:pPr>
            <a:endParaRPr lang="en-US" sz="3200" b="1" dirty="0">
              <a:solidFill>
                <a:srgbClr val="000000"/>
              </a:solidFill>
              <a:latin typeface="Arial" charset="0"/>
              <a:ea typeface="Times New Roman" pitchFamily="18" charset="0"/>
              <a:cs typeface="Arial" charset="0"/>
            </a:endParaRPr>
          </a:p>
        </p:txBody>
      </p:sp>
      <p:cxnSp>
        <p:nvCxnSpPr>
          <p:cNvPr id="21" name="Straight Arrow Connector 20"/>
          <p:cNvCxnSpPr/>
          <p:nvPr/>
        </p:nvCxnSpPr>
        <p:spPr>
          <a:xfrm flipV="1">
            <a:off x="8273753" y="5440682"/>
            <a:ext cx="658835" cy="8545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a:spLocks noChangeArrowheads="1"/>
          </p:cNvSpPr>
          <p:nvPr/>
        </p:nvSpPr>
        <p:spPr bwMode="auto">
          <a:xfrm>
            <a:off x="2463411" y="1214064"/>
            <a:ext cx="3258937" cy="88861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Dressing Rooms:  access to at least 5% of each type</a:t>
            </a:r>
          </a:p>
          <a:p>
            <a:pPr marL="342900" indent="-342900" algn="ctr">
              <a:spcBef>
                <a:spcPct val="20000"/>
              </a:spcBef>
              <a:defRPr/>
            </a:pPr>
            <a:endParaRPr lang="en-US" sz="3600" b="1" dirty="0">
              <a:solidFill>
                <a:srgbClr val="002060"/>
              </a:solidFill>
              <a:latin typeface="Calibri"/>
              <a:ea typeface="Times New Roman" pitchFamily="18" charset="0"/>
              <a:cs typeface="Arial" charset="0"/>
            </a:endParaRPr>
          </a:p>
          <a:p>
            <a:pPr marL="342900" indent="-342900">
              <a:spcBef>
                <a:spcPct val="20000"/>
              </a:spcBef>
              <a:defRPr/>
            </a:pPr>
            <a:endParaRPr lang="en-US" sz="3200" b="1" dirty="0">
              <a:solidFill>
                <a:srgbClr val="000000"/>
              </a:solidFill>
              <a:latin typeface="Arial" charset="0"/>
              <a:ea typeface="Times New Roman" pitchFamily="18" charset="0"/>
              <a:cs typeface="Arial" charset="0"/>
            </a:endParaRPr>
          </a:p>
        </p:txBody>
      </p:sp>
      <p:sp>
        <p:nvSpPr>
          <p:cNvPr id="41" name="Rectangle 40"/>
          <p:cNvSpPr>
            <a:spLocks noChangeArrowheads="1"/>
          </p:cNvSpPr>
          <p:nvPr/>
        </p:nvSpPr>
        <p:spPr bwMode="auto">
          <a:xfrm>
            <a:off x="5856743" y="1194070"/>
            <a:ext cx="3711015" cy="1600200"/>
          </a:xfrm>
          <a:prstGeom prst="rect">
            <a:avLst/>
          </a:prstGeom>
          <a:noFill/>
          <a:ln w="9525">
            <a:noFill/>
            <a:miter lim="800000"/>
            <a:headEnd/>
            <a:tailEnd/>
          </a:ln>
        </p:spPr>
        <p:txBody>
          <a:bodyPr/>
          <a:lstStyle/>
          <a:p>
            <a:pPr marL="342900" algn="ctr">
              <a:lnSpc>
                <a:spcPts val="2000"/>
              </a:lnSpc>
              <a:spcBef>
                <a:spcPct val="20000"/>
              </a:spcBef>
              <a:defRPr/>
            </a:pPr>
            <a:r>
              <a:rPr lang="en-US" b="1" dirty="0">
                <a:solidFill>
                  <a:srgbClr val="000000"/>
                </a:solidFill>
                <a:latin typeface="Calibri"/>
                <a:ea typeface="Times New Roman" pitchFamily="18" charset="0"/>
                <a:cs typeface="Arial" charset="0"/>
              </a:rPr>
              <a:t>Exams Rooms &amp; Doctors’ Offices: 100% scoping (public access)</a:t>
            </a:r>
          </a:p>
          <a:p>
            <a:pPr marL="342900" indent="-342900" algn="ctr">
              <a:spcBef>
                <a:spcPct val="20000"/>
              </a:spcBef>
              <a:defRPr/>
            </a:pPr>
            <a:endParaRPr lang="en-US" sz="3600" b="1" dirty="0">
              <a:solidFill>
                <a:srgbClr val="002060"/>
              </a:solidFill>
              <a:latin typeface="Calibri"/>
              <a:ea typeface="Times New Roman" pitchFamily="18" charset="0"/>
              <a:cs typeface="Arial" charset="0"/>
            </a:endParaRPr>
          </a:p>
          <a:p>
            <a:pPr marL="342900" indent="-342900">
              <a:spcBef>
                <a:spcPct val="20000"/>
              </a:spcBef>
              <a:defRPr/>
            </a:pPr>
            <a:endParaRPr lang="en-US" sz="3200" b="1" dirty="0">
              <a:solidFill>
                <a:srgbClr val="000000"/>
              </a:solidFill>
              <a:latin typeface="Arial" charset="0"/>
              <a:ea typeface="Times New Roman" pitchFamily="18" charset="0"/>
              <a:cs typeface="Arial" charset="0"/>
            </a:endParaRPr>
          </a:p>
        </p:txBody>
      </p:sp>
      <p:cxnSp>
        <p:nvCxnSpPr>
          <p:cNvPr id="43" name="Straight Arrow Connector 42"/>
          <p:cNvCxnSpPr/>
          <p:nvPr/>
        </p:nvCxnSpPr>
        <p:spPr>
          <a:xfrm>
            <a:off x="7709893" y="1773840"/>
            <a:ext cx="40860" cy="6667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94212" y="1752600"/>
            <a:ext cx="759414" cy="687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a:spLocks noChangeArrowheads="1"/>
          </p:cNvSpPr>
          <p:nvPr/>
        </p:nvSpPr>
        <p:spPr bwMode="auto">
          <a:xfrm>
            <a:off x="5845394" y="5423170"/>
            <a:ext cx="1179479" cy="596630"/>
          </a:xfrm>
          <a:prstGeom prst="rect">
            <a:avLst/>
          </a:prstGeom>
          <a:noFill/>
          <a:ln w="9525">
            <a:noFill/>
            <a:miter lim="800000"/>
            <a:headEnd/>
            <a:tailEnd/>
          </a:ln>
        </p:spPr>
        <p:txBody>
          <a:bodyPr/>
          <a:lstStyle/>
          <a:p>
            <a:pPr algn="ctr">
              <a:lnSpc>
                <a:spcPts val="2000"/>
              </a:lnSpc>
              <a:spcBef>
                <a:spcPct val="20000"/>
              </a:spcBef>
              <a:defRPr/>
            </a:pPr>
            <a:r>
              <a:rPr lang="en-US" b="1" dirty="0">
                <a:solidFill>
                  <a:srgbClr val="000000"/>
                </a:solidFill>
                <a:latin typeface="Calibri"/>
                <a:ea typeface="Times New Roman" pitchFamily="18" charset="0"/>
                <a:cs typeface="Arial" charset="0"/>
              </a:rPr>
              <a:t>Break Room</a:t>
            </a:r>
          </a:p>
          <a:p>
            <a:pPr marL="342900" indent="-342900" algn="ctr">
              <a:spcBef>
                <a:spcPct val="20000"/>
              </a:spcBef>
              <a:defRPr/>
            </a:pPr>
            <a:endParaRPr lang="en-US" sz="3600" b="1" dirty="0">
              <a:solidFill>
                <a:srgbClr val="002060"/>
              </a:solidFill>
              <a:latin typeface="Calibri"/>
              <a:ea typeface="Times New Roman" pitchFamily="18" charset="0"/>
              <a:cs typeface="Arial" charset="0"/>
            </a:endParaRPr>
          </a:p>
          <a:p>
            <a:pPr marL="342900" indent="-342900">
              <a:spcBef>
                <a:spcPct val="20000"/>
              </a:spcBef>
              <a:defRPr/>
            </a:pPr>
            <a:endParaRPr lang="en-US" sz="3200" b="1" dirty="0">
              <a:solidFill>
                <a:srgbClr val="000000"/>
              </a:solidFill>
              <a:latin typeface="Arial" charset="0"/>
              <a:ea typeface="Times New Roman" pitchFamily="18" charset="0"/>
              <a:cs typeface="Arial" charset="0"/>
            </a:endParaRPr>
          </a:p>
        </p:txBody>
      </p:sp>
      <p:sp>
        <p:nvSpPr>
          <p:cNvPr id="25" name="Rectangle 24"/>
          <p:cNvSpPr>
            <a:spLocks noChangeArrowheads="1"/>
          </p:cNvSpPr>
          <p:nvPr/>
        </p:nvSpPr>
        <p:spPr bwMode="auto">
          <a:xfrm>
            <a:off x="2738063" y="3656465"/>
            <a:ext cx="1179479" cy="596630"/>
          </a:xfrm>
          <a:prstGeom prst="rect">
            <a:avLst/>
          </a:prstGeom>
          <a:noFill/>
          <a:ln w="9525">
            <a:noFill/>
            <a:miter lim="800000"/>
            <a:headEnd/>
            <a:tailEnd/>
          </a:ln>
        </p:spPr>
        <p:txBody>
          <a:bodyPr/>
          <a:lstStyle/>
          <a:p>
            <a:pPr algn="ctr">
              <a:lnSpc>
                <a:spcPts val="2000"/>
              </a:lnSpc>
              <a:spcBef>
                <a:spcPct val="20000"/>
              </a:spcBef>
              <a:defRPr/>
            </a:pPr>
            <a:r>
              <a:rPr lang="en-US" b="1" dirty="0">
                <a:solidFill>
                  <a:srgbClr val="000000"/>
                </a:solidFill>
                <a:latin typeface="Calibri"/>
                <a:ea typeface="Times New Roman" pitchFamily="18" charset="0"/>
                <a:cs typeface="Arial" charset="0"/>
              </a:rPr>
              <a:t>Waiting Room</a:t>
            </a:r>
          </a:p>
          <a:p>
            <a:pPr marL="342900" indent="-342900" algn="ctr">
              <a:spcBef>
                <a:spcPct val="20000"/>
              </a:spcBef>
              <a:defRPr/>
            </a:pPr>
            <a:endParaRPr lang="en-US" sz="3600" b="1" dirty="0">
              <a:solidFill>
                <a:srgbClr val="002060"/>
              </a:solidFill>
              <a:latin typeface="Calibri"/>
              <a:ea typeface="Times New Roman" pitchFamily="18" charset="0"/>
              <a:cs typeface="Arial" charset="0"/>
            </a:endParaRPr>
          </a:p>
          <a:p>
            <a:pPr marL="342900" indent="-342900">
              <a:spcBef>
                <a:spcPct val="20000"/>
              </a:spcBef>
              <a:defRPr/>
            </a:pPr>
            <a:endParaRPr lang="en-US" sz="3200" b="1" dirty="0">
              <a:solidFill>
                <a:srgbClr val="000000"/>
              </a:solidFill>
              <a:latin typeface="Arial" charset="0"/>
              <a:ea typeface="Times New Roman" pitchFamily="18" charset="0"/>
              <a:cs typeface="Arial" charset="0"/>
            </a:endParaRPr>
          </a:p>
        </p:txBody>
      </p:sp>
      <p:cxnSp>
        <p:nvCxnSpPr>
          <p:cNvPr id="33" name="Straight Arrow Connector 32"/>
          <p:cNvCxnSpPr/>
          <p:nvPr/>
        </p:nvCxnSpPr>
        <p:spPr>
          <a:xfrm>
            <a:off x="7709894" y="1790700"/>
            <a:ext cx="1127719" cy="6239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descr="blue shading (dressing rooms)"/>
          <p:cNvSpPr/>
          <p:nvPr/>
        </p:nvSpPr>
        <p:spPr>
          <a:xfrm>
            <a:off x="2463410" y="1267920"/>
            <a:ext cx="457200" cy="457200"/>
          </a:xfrm>
          <a:prstGeom prst="roundRect">
            <a:avLst/>
          </a:prstGeom>
          <a:solidFill>
            <a:srgbClr val="44C1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a:endParaRPr>
          </a:p>
        </p:txBody>
      </p:sp>
      <p:pic>
        <p:nvPicPr>
          <p:cNvPr id="17" name="Picture 16" descr="Logo of ADA National Network">
            <a:extLst>
              <a:ext uri="{FF2B5EF4-FFF2-40B4-BE49-F238E27FC236}">
                <a16:creationId xmlns:a16="http://schemas.microsoft.com/office/drawing/2014/main" id="{29DA5EE3-1FB3-5C42-8FDB-8D16208F217F}"/>
              </a:ext>
            </a:extLst>
          </p:cNvPr>
          <p:cNvPicPr>
            <a:picLocks noChangeAspect="1"/>
          </p:cNvPicPr>
          <p:nvPr/>
        </p:nvPicPr>
        <p:blipFill>
          <a:blip r:embed="rId3"/>
          <a:stretch>
            <a:fillRect/>
          </a:stretch>
        </p:blipFill>
        <p:spPr>
          <a:xfrm>
            <a:off x="-1588" y="18749"/>
            <a:ext cx="2482370" cy="836995"/>
          </a:xfrm>
          <a:prstGeom prst="rect">
            <a:avLst/>
          </a:prstGeom>
        </p:spPr>
      </p:pic>
      <p:sp>
        <p:nvSpPr>
          <p:cNvPr id="3" name="Slide Number Placeholder 2">
            <a:extLst>
              <a:ext uri="{FF2B5EF4-FFF2-40B4-BE49-F238E27FC236}">
                <a16:creationId xmlns:a16="http://schemas.microsoft.com/office/drawing/2014/main" id="{767FBB9F-2D24-4C44-8240-C57F2140B632}"/>
              </a:ext>
            </a:extLst>
          </p:cNvPr>
          <p:cNvSpPr>
            <a:spLocks noGrp="1"/>
          </p:cNvSpPr>
          <p:nvPr>
            <p:ph type="sldNum" sz="quarter" idx="12"/>
          </p:nvPr>
        </p:nvSpPr>
        <p:spPr/>
        <p:txBody>
          <a:bodyPr/>
          <a:lstStyle/>
          <a:p>
            <a:pPr>
              <a:defRPr/>
            </a:pPr>
            <a:fld id="{E1ECB456-702B-462E-AF62-0B983FD5DC3B}" type="slidenum">
              <a:rPr lang="en-US" altLang="en-US" smtClean="0"/>
              <a:pPr>
                <a:defRPr/>
              </a:pPr>
              <a:t>52</a:t>
            </a:fld>
            <a:endParaRPr lang="en-US" altLang="en-US" dirty="0"/>
          </a:p>
        </p:txBody>
      </p:sp>
    </p:spTree>
    <p:extLst>
      <p:ext uri="{BB962C8B-B14F-4D97-AF65-F5344CB8AC3E}">
        <p14:creationId xmlns:p14="http://schemas.microsoft.com/office/powerpoint/2010/main" val="64088958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Title 4">
            <a:extLst>
              <a:ext uri="{FF2B5EF4-FFF2-40B4-BE49-F238E27FC236}">
                <a16:creationId xmlns:a16="http://schemas.microsoft.com/office/drawing/2014/main" id="{256001F0-7BAA-4177-8DD6-C8F705003D7B}"/>
              </a:ext>
            </a:extLst>
          </p:cNvPr>
          <p:cNvSpPr>
            <a:spLocks noGrp="1"/>
          </p:cNvSpPr>
          <p:nvPr>
            <p:ph type="title"/>
          </p:nvPr>
        </p:nvSpPr>
        <p:spPr>
          <a:xfrm>
            <a:off x="2132012" y="152400"/>
            <a:ext cx="7772400" cy="1143000"/>
          </a:xfrm>
        </p:spPr>
        <p:txBody>
          <a:bodyPr>
            <a:normAutofit/>
          </a:bodyPr>
          <a:lstStyle/>
          <a:p>
            <a:pPr eaLnBrk="1" hangingPunct="1"/>
            <a:r>
              <a:rPr lang="en-US" altLang="en-US" sz="3200" b="1" dirty="0"/>
              <a:t>Clustered Toilet Rooms</a:t>
            </a:r>
          </a:p>
        </p:txBody>
      </p:sp>
      <p:sp>
        <p:nvSpPr>
          <p:cNvPr id="631812" name="Content Placeholder 6">
            <a:extLst>
              <a:ext uri="{FF2B5EF4-FFF2-40B4-BE49-F238E27FC236}">
                <a16:creationId xmlns:a16="http://schemas.microsoft.com/office/drawing/2014/main" id="{C9CFDCF9-3797-4D8B-BB2D-8521F44DCADE}"/>
              </a:ext>
            </a:extLst>
          </p:cNvPr>
          <p:cNvSpPr>
            <a:spLocks noChangeArrowheads="1"/>
          </p:cNvSpPr>
          <p:nvPr/>
        </p:nvSpPr>
        <p:spPr bwMode="auto">
          <a:xfrm>
            <a:off x="1522412" y="121920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b="1" dirty="0">
                <a:ea typeface="Times New Roman" panose="02020603050405020304" pitchFamily="18" charset="0"/>
                <a:cs typeface="Arial" panose="020B0604020202020204" pitchFamily="34" charset="0"/>
              </a:rPr>
              <a:t>Access to at least 50% of single user toilet rooms clustered at 1 location &amp; serving same users</a:t>
            </a:r>
          </a:p>
        </p:txBody>
      </p:sp>
      <p:pic>
        <p:nvPicPr>
          <p:cNvPr id="631811" name="Picture 3" descr="Floor plan of medical office suite with 8 single user toilet rooms adjacent to exam rooms.  These toilet rooms are shaded to indicate they are part of cluster and half are accessible.  A single user toilet room outside the suite and a multi-user toilet room are not part of the cluster.">
            <a:extLst>
              <a:ext uri="{FF2B5EF4-FFF2-40B4-BE49-F238E27FC236}">
                <a16:creationId xmlns:a16="http://schemas.microsoft.com/office/drawing/2014/main" id="{244077C2-70B8-452D-89D7-160B65F2F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3612" y="2438401"/>
            <a:ext cx="5029200" cy="4119563"/>
          </a:xfrm>
          <a:prstGeom prst="rect">
            <a:avLst/>
          </a:prstGeom>
          <a:pattFill prst="pct5">
            <a:fgClr>
              <a:schemeClr val="accent1"/>
            </a:fgClr>
            <a:bgClr>
              <a:schemeClr val="bg1"/>
            </a:bgClr>
          </a:pattFill>
          <a:ln>
            <a:noFill/>
          </a:ln>
        </p:spPr>
      </p:pic>
      <p:pic>
        <p:nvPicPr>
          <p:cNvPr id="6" name="Picture 5" descr="Logo of ADA National Network">
            <a:extLst>
              <a:ext uri="{FF2B5EF4-FFF2-40B4-BE49-F238E27FC236}">
                <a16:creationId xmlns:a16="http://schemas.microsoft.com/office/drawing/2014/main" id="{CC42EEA6-EEB4-214B-BD46-C06204A998A1}"/>
              </a:ext>
            </a:extLst>
          </p:cNvPr>
          <p:cNvPicPr>
            <a:picLocks noChangeAspect="1"/>
          </p:cNvPicPr>
          <p:nvPr/>
        </p:nvPicPr>
        <p:blipFill>
          <a:blip r:embed="rId3"/>
          <a:stretch>
            <a:fillRect/>
          </a:stretch>
        </p:blipFill>
        <p:spPr>
          <a:xfrm>
            <a:off x="-1588" y="18749"/>
            <a:ext cx="2482370" cy="836995"/>
          </a:xfrm>
          <a:prstGeom prst="rect">
            <a:avLst/>
          </a:prstGeom>
        </p:spPr>
      </p:pic>
      <p:sp>
        <p:nvSpPr>
          <p:cNvPr id="2" name="Slide Number Placeholder 1">
            <a:extLst>
              <a:ext uri="{FF2B5EF4-FFF2-40B4-BE49-F238E27FC236}">
                <a16:creationId xmlns:a16="http://schemas.microsoft.com/office/drawing/2014/main" id="{A2EFB7DE-86C5-4465-A242-922C865B0B0E}"/>
              </a:ext>
            </a:extLst>
          </p:cNvPr>
          <p:cNvSpPr>
            <a:spLocks noGrp="1"/>
          </p:cNvSpPr>
          <p:nvPr>
            <p:ph type="sldNum" sz="quarter" idx="12"/>
          </p:nvPr>
        </p:nvSpPr>
        <p:spPr/>
        <p:txBody>
          <a:bodyPr/>
          <a:lstStyle/>
          <a:p>
            <a:pPr>
              <a:defRPr/>
            </a:pPr>
            <a:fld id="{148D5E3C-6C81-460C-9F24-7D3F6D380AFD}" type="slidenum">
              <a:rPr lang="en-US" altLang="en-US" smtClean="0"/>
              <a:pPr>
                <a:defRPr/>
              </a:pPr>
              <a:t>53</a:t>
            </a:fld>
            <a:endParaRPr lang="en-US" altLang="en-US"/>
          </a:p>
        </p:txBody>
      </p:sp>
    </p:spTree>
    <p:extLst>
      <p:ext uri="{BB962C8B-B14F-4D97-AF65-F5344CB8AC3E}">
        <p14:creationId xmlns:p14="http://schemas.microsoft.com/office/powerpoint/2010/main" val="18270250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8E85-01AC-4371-8FFE-6B620D1AC55E}"/>
              </a:ext>
            </a:extLst>
          </p:cNvPr>
          <p:cNvSpPr>
            <a:spLocks noGrp="1"/>
          </p:cNvSpPr>
          <p:nvPr>
            <p:ph type="title"/>
          </p:nvPr>
        </p:nvSpPr>
        <p:spPr>
          <a:xfrm>
            <a:off x="609440" y="152400"/>
            <a:ext cx="10969943" cy="1143000"/>
          </a:xfrm>
        </p:spPr>
        <p:txBody>
          <a:bodyPr>
            <a:normAutofit/>
          </a:bodyPr>
          <a:lstStyle/>
          <a:p>
            <a:r>
              <a:rPr lang="en-US" sz="3200" dirty="0"/>
              <a:t>Toilet Rooms (§603)</a:t>
            </a:r>
            <a:endParaRPr lang="en-US" sz="2400" dirty="0"/>
          </a:p>
        </p:txBody>
      </p:sp>
      <p:pic>
        <p:nvPicPr>
          <p:cNvPr id="4" name="Picture 3" descr="Single user toilet room with water closet, lavatory, mirror, turning space, dispensers and receptables, complaint door, can coat hooks and shelves.  Note: urinal required to comply if more than one provided).  ">
            <a:extLst>
              <a:ext uri="{FF2B5EF4-FFF2-40B4-BE49-F238E27FC236}">
                <a16:creationId xmlns:a16="http://schemas.microsoft.com/office/drawing/2014/main" id="{53E17849-9817-42D6-A165-BDB76A49F6A8}"/>
              </a:ext>
            </a:extLst>
          </p:cNvPr>
          <p:cNvPicPr>
            <a:picLocks noChangeAspect="1"/>
          </p:cNvPicPr>
          <p:nvPr/>
        </p:nvPicPr>
        <p:blipFill rotWithShape="1">
          <a:blip r:embed="rId2">
            <a:clrChange>
              <a:clrFrom>
                <a:srgbClr val="FFFFFF"/>
              </a:clrFrom>
              <a:clrTo>
                <a:srgbClr val="FFFFFF">
                  <a:alpha val="0"/>
                </a:srgbClr>
              </a:clrTo>
            </a:clrChange>
          </a:blip>
          <a:srcRect t="1932"/>
          <a:stretch/>
        </p:blipFill>
        <p:spPr>
          <a:xfrm>
            <a:off x="2170112" y="1417638"/>
            <a:ext cx="7848600" cy="5398098"/>
          </a:xfrm>
          <a:prstGeom prst="rect">
            <a:avLst/>
          </a:prstGeom>
        </p:spPr>
      </p:pic>
      <p:pic>
        <p:nvPicPr>
          <p:cNvPr id="5" name="Picture 4" descr="Logo of ADA National Network">
            <a:extLst>
              <a:ext uri="{FF2B5EF4-FFF2-40B4-BE49-F238E27FC236}">
                <a16:creationId xmlns:a16="http://schemas.microsoft.com/office/drawing/2014/main" id="{D9B748FA-6A9F-E242-A0CC-ABDA03E1BF10}"/>
              </a:ext>
            </a:extLst>
          </p:cNvPr>
          <p:cNvPicPr>
            <a:picLocks noChangeAspect="1"/>
          </p:cNvPicPr>
          <p:nvPr/>
        </p:nvPicPr>
        <p:blipFill>
          <a:blip r:embed="rId3"/>
          <a:stretch>
            <a:fillRect/>
          </a:stretch>
        </p:blipFill>
        <p:spPr>
          <a:xfrm>
            <a:off x="-1588" y="18749"/>
            <a:ext cx="2482370" cy="836995"/>
          </a:xfrm>
          <a:prstGeom prst="rect">
            <a:avLst/>
          </a:prstGeom>
        </p:spPr>
      </p:pic>
      <p:sp>
        <p:nvSpPr>
          <p:cNvPr id="3" name="Slide Number Placeholder 2">
            <a:extLst>
              <a:ext uri="{FF2B5EF4-FFF2-40B4-BE49-F238E27FC236}">
                <a16:creationId xmlns:a16="http://schemas.microsoft.com/office/drawing/2014/main" id="{7EE214C8-4A3B-3F4F-8759-D8DCA5E17CA5}"/>
              </a:ext>
            </a:extLst>
          </p:cNvPr>
          <p:cNvSpPr>
            <a:spLocks noGrp="1"/>
          </p:cNvSpPr>
          <p:nvPr>
            <p:ph type="sldNum" sz="quarter" idx="12"/>
          </p:nvPr>
        </p:nvSpPr>
        <p:spPr/>
        <p:txBody>
          <a:bodyPr/>
          <a:lstStyle/>
          <a:p>
            <a:pPr algn="r"/>
            <a:fld id="{2DD240B6-99DF-40F7-BFC7-5DD8D3F7E631}" type="slidenum">
              <a:rPr lang="en-US" smtClean="0"/>
              <a:pPr algn="r"/>
              <a:t>54</a:t>
            </a:fld>
            <a:endParaRPr lang="en-US" dirty="0"/>
          </a:p>
        </p:txBody>
      </p:sp>
    </p:spTree>
    <p:extLst>
      <p:ext uri="{BB962C8B-B14F-4D97-AF65-F5344CB8AC3E}">
        <p14:creationId xmlns:p14="http://schemas.microsoft.com/office/powerpoint/2010/main" val="2661179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836612" y="685800"/>
            <a:ext cx="10969943" cy="1143000"/>
          </a:xfrm>
        </p:spPr>
        <p:txBody>
          <a:bodyPr>
            <a:normAutofit/>
          </a:bodyPr>
          <a:lstStyle/>
          <a:p>
            <a:r>
              <a:rPr lang="en-US" sz="3200" dirty="0"/>
              <a:t>Toilet Rooms – Exterior Door Maneuvering Clearance</a:t>
            </a:r>
            <a:endParaRPr lang="en-US" sz="2400" dirty="0"/>
          </a:p>
        </p:txBody>
      </p:sp>
      <p:pic>
        <p:nvPicPr>
          <p:cNvPr id="4" name="Picture 2" descr="person using wheelchair seen from above entering toilet room.  Exterior door maneuvering clearance highlighted.">
            <a:extLst>
              <a:ext uri="{FF2B5EF4-FFF2-40B4-BE49-F238E27FC236}">
                <a16:creationId xmlns:a16="http://schemas.microsoft.com/office/drawing/2014/main" id="{3D1855B2-A685-441B-8777-52E5D16937C3}"/>
              </a:ext>
            </a:extLst>
          </p:cNvPr>
          <p:cNvPicPr>
            <a:picLocks noChangeAspect="1" noChangeArrowheads="1"/>
          </p:cNvPicPr>
          <p:nvPr/>
        </p:nvPicPr>
        <p:blipFill>
          <a:blip r:embed="rId2" cstate="print"/>
          <a:srcRect t="7686" b="12975"/>
          <a:stretch>
            <a:fillRect/>
          </a:stretch>
        </p:blipFill>
        <p:spPr bwMode="auto">
          <a:xfrm>
            <a:off x="2970212" y="2133600"/>
            <a:ext cx="6248400" cy="4572000"/>
          </a:xfrm>
          <a:prstGeom prst="rect">
            <a:avLst/>
          </a:prstGeom>
          <a:noFill/>
          <a:ln w="9525">
            <a:solidFill>
              <a:schemeClr val="tx1"/>
            </a:solidFill>
            <a:miter lim="800000"/>
            <a:headEnd/>
            <a:tailEnd/>
          </a:ln>
        </p:spPr>
      </p:pic>
      <p:pic>
        <p:nvPicPr>
          <p:cNvPr id="7" name="Picture 6" descr="Logo of ADA National Network">
            <a:extLst>
              <a:ext uri="{FF2B5EF4-FFF2-40B4-BE49-F238E27FC236}">
                <a16:creationId xmlns:a16="http://schemas.microsoft.com/office/drawing/2014/main" id="{9989F08A-6AB9-E142-B4E4-86FCC8E2DFFB}"/>
              </a:ext>
            </a:extLst>
          </p:cNvPr>
          <p:cNvPicPr>
            <a:picLocks noChangeAspect="1"/>
          </p:cNvPicPr>
          <p:nvPr/>
        </p:nvPicPr>
        <p:blipFill>
          <a:blip r:embed="rId3"/>
          <a:stretch>
            <a:fillRect/>
          </a:stretch>
        </p:blipFill>
        <p:spPr>
          <a:xfrm>
            <a:off x="-1588" y="18749"/>
            <a:ext cx="2482370" cy="836995"/>
          </a:xfrm>
          <a:prstGeom prst="rect">
            <a:avLst/>
          </a:prstGeom>
        </p:spPr>
      </p:pic>
      <p:sp>
        <p:nvSpPr>
          <p:cNvPr id="8" name="Slide Number Placeholder 7">
            <a:extLst>
              <a:ext uri="{FF2B5EF4-FFF2-40B4-BE49-F238E27FC236}">
                <a16:creationId xmlns:a16="http://schemas.microsoft.com/office/drawing/2014/main" id="{AB27D94A-F05C-1A4A-B097-10ECE78E41A4}"/>
              </a:ext>
            </a:extLst>
          </p:cNvPr>
          <p:cNvSpPr>
            <a:spLocks noGrp="1"/>
          </p:cNvSpPr>
          <p:nvPr>
            <p:ph type="sldNum" sz="quarter" idx="12"/>
          </p:nvPr>
        </p:nvSpPr>
        <p:spPr/>
        <p:txBody>
          <a:bodyPr/>
          <a:lstStyle/>
          <a:p>
            <a:pPr algn="r"/>
            <a:fld id="{2DD240B6-99DF-40F7-BFC7-5DD8D3F7E631}" type="slidenum">
              <a:rPr lang="en-US" smtClean="0"/>
              <a:pPr algn="r"/>
              <a:t>55</a:t>
            </a:fld>
            <a:endParaRPr lang="en-US" dirty="0"/>
          </a:p>
        </p:txBody>
      </p:sp>
    </p:spTree>
    <p:extLst>
      <p:ext uri="{BB962C8B-B14F-4D97-AF65-F5344CB8AC3E}">
        <p14:creationId xmlns:p14="http://schemas.microsoft.com/office/powerpoint/2010/main" val="2413239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609440" y="838200"/>
            <a:ext cx="10969943" cy="1456288"/>
          </a:xfrm>
        </p:spPr>
        <p:txBody>
          <a:bodyPr>
            <a:normAutofit/>
          </a:bodyPr>
          <a:lstStyle/>
          <a:p>
            <a:r>
              <a:rPr lang="en-US" sz="3200" dirty="0"/>
              <a:t>Toilet Rooms - </a:t>
            </a:r>
            <a:r>
              <a:rPr lang="en-US" sz="3200" dirty="0">
                <a:ea typeface="Times New Roman" pitchFamily="18" charset="0"/>
                <a:cs typeface="Arial" charset="0"/>
              </a:rPr>
              <a:t>Clear Floor Space at Toilet for Approach &amp; Transfer</a:t>
            </a:r>
            <a:endParaRPr lang="en-US" sz="3200" dirty="0"/>
          </a:p>
        </p:txBody>
      </p:sp>
      <p:pic>
        <p:nvPicPr>
          <p:cNvPr id="5" name="Picture 2" descr="person using wheelchair shown positioned at toilet for side transfer.  Required clear floor space at toilet is highlighted.  ">
            <a:extLst>
              <a:ext uri="{FF2B5EF4-FFF2-40B4-BE49-F238E27FC236}">
                <a16:creationId xmlns:a16="http://schemas.microsoft.com/office/drawing/2014/main" id="{D1C6B340-7AE3-43C1-BB22-A590EB9FEAEF}"/>
              </a:ext>
            </a:extLst>
          </p:cNvPr>
          <p:cNvPicPr>
            <a:picLocks noChangeAspect="1" noChangeArrowheads="1"/>
          </p:cNvPicPr>
          <p:nvPr/>
        </p:nvPicPr>
        <p:blipFill>
          <a:blip r:embed="rId2" cstate="print"/>
          <a:srcRect l="10976" t="11901" b="12727"/>
          <a:stretch>
            <a:fillRect/>
          </a:stretch>
        </p:blipFill>
        <p:spPr bwMode="auto">
          <a:xfrm>
            <a:off x="3313112" y="2477125"/>
            <a:ext cx="5562600" cy="4343400"/>
          </a:xfrm>
          <a:prstGeom prst="rect">
            <a:avLst/>
          </a:prstGeom>
          <a:noFill/>
          <a:ln w="9525">
            <a:solidFill>
              <a:schemeClr val="tx1"/>
            </a:solidFill>
            <a:miter lim="800000"/>
            <a:headEnd/>
            <a:tailEnd/>
          </a:ln>
        </p:spPr>
      </p:pic>
      <p:pic>
        <p:nvPicPr>
          <p:cNvPr id="7" name="Picture 6" descr="Logo of ADA National Network">
            <a:extLst>
              <a:ext uri="{FF2B5EF4-FFF2-40B4-BE49-F238E27FC236}">
                <a16:creationId xmlns:a16="http://schemas.microsoft.com/office/drawing/2014/main" id="{CA0D1ACA-394C-034E-AB95-3E4A7B9B7493}"/>
              </a:ext>
            </a:extLst>
          </p:cNvPr>
          <p:cNvPicPr>
            <a:picLocks noChangeAspect="1"/>
          </p:cNvPicPr>
          <p:nvPr/>
        </p:nvPicPr>
        <p:blipFill>
          <a:blip r:embed="rId3"/>
          <a:stretch>
            <a:fillRect/>
          </a:stretch>
        </p:blipFill>
        <p:spPr>
          <a:xfrm>
            <a:off x="-1588" y="18749"/>
            <a:ext cx="2482370" cy="836995"/>
          </a:xfrm>
          <a:prstGeom prst="rect">
            <a:avLst/>
          </a:prstGeom>
        </p:spPr>
      </p:pic>
      <p:sp>
        <p:nvSpPr>
          <p:cNvPr id="8" name="Slide Number Placeholder 7">
            <a:extLst>
              <a:ext uri="{FF2B5EF4-FFF2-40B4-BE49-F238E27FC236}">
                <a16:creationId xmlns:a16="http://schemas.microsoft.com/office/drawing/2014/main" id="{3A40D628-4035-7B4F-8919-3289504C386D}"/>
              </a:ext>
            </a:extLst>
          </p:cNvPr>
          <p:cNvSpPr>
            <a:spLocks noGrp="1"/>
          </p:cNvSpPr>
          <p:nvPr>
            <p:ph type="sldNum" sz="quarter" idx="12"/>
          </p:nvPr>
        </p:nvSpPr>
        <p:spPr/>
        <p:txBody>
          <a:bodyPr/>
          <a:lstStyle/>
          <a:p>
            <a:pPr algn="r"/>
            <a:fld id="{2DD240B6-99DF-40F7-BFC7-5DD8D3F7E631}" type="slidenum">
              <a:rPr lang="en-US" smtClean="0"/>
              <a:pPr algn="r"/>
              <a:t>56</a:t>
            </a:fld>
            <a:endParaRPr lang="en-US" dirty="0"/>
          </a:p>
        </p:txBody>
      </p:sp>
    </p:spTree>
    <p:extLst>
      <p:ext uri="{BB962C8B-B14F-4D97-AF65-F5344CB8AC3E}">
        <p14:creationId xmlns:p14="http://schemas.microsoft.com/office/powerpoint/2010/main" val="3446320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609440" y="457200"/>
            <a:ext cx="10969943" cy="1143000"/>
          </a:xfrm>
        </p:spPr>
        <p:txBody>
          <a:bodyPr>
            <a:normAutofit/>
          </a:bodyPr>
          <a:lstStyle/>
          <a:p>
            <a:r>
              <a:rPr lang="en-US" sz="3200" dirty="0"/>
              <a:t>Toilet Rooms – Turning Space</a:t>
            </a:r>
          </a:p>
        </p:txBody>
      </p:sp>
      <p:sp>
        <p:nvSpPr>
          <p:cNvPr id="3" name="Content Placeholder 2">
            <a:extLst>
              <a:ext uri="{FF2B5EF4-FFF2-40B4-BE49-F238E27FC236}">
                <a16:creationId xmlns:a16="http://schemas.microsoft.com/office/drawing/2014/main" id="{D6B19AD2-7933-4AA9-8686-79F45C718D9E}"/>
              </a:ext>
            </a:extLst>
          </p:cNvPr>
          <p:cNvSpPr>
            <a:spLocks noGrp="1"/>
          </p:cNvSpPr>
          <p:nvPr>
            <p:ph idx="1"/>
          </p:nvPr>
        </p:nvSpPr>
        <p:spPr>
          <a:xfrm>
            <a:off x="150812" y="3581400"/>
            <a:ext cx="4850046" cy="1371599"/>
          </a:xfrm>
        </p:spPr>
        <p:txBody>
          <a:bodyPr>
            <a:normAutofit/>
          </a:bodyPr>
          <a:lstStyle/>
          <a:p>
            <a:pPr marL="0" indent="0" algn="ctr">
              <a:spcBef>
                <a:spcPts val="0"/>
              </a:spcBef>
              <a:buNone/>
              <a:defRPr/>
            </a:pPr>
            <a:r>
              <a:rPr lang="en-US" sz="3500" b="1" dirty="0"/>
              <a:t>60” diameter circle or “T” shaped space</a:t>
            </a:r>
          </a:p>
          <a:p>
            <a:endParaRPr lang="en-US" dirty="0"/>
          </a:p>
        </p:txBody>
      </p:sp>
      <p:pic>
        <p:nvPicPr>
          <p:cNvPr id="4" name="Picture 3" descr="Turning circle space shown in plan view with lavatory overlapping a portion of the space and door swing overlapping turning space. Labels: Elements with knee/toe clearance can overlap turning space; Door can always swing into turning space.&#10;&#10;">
            <a:extLst>
              <a:ext uri="{FF2B5EF4-FFF2-40B4-BE49-F238E27FC236}">
                <a16:creationId xmlns:a16="http://schemas.microsoft.com/office/drawing/2014/main" id="{F8392705-608F-4634-A6A1-D95F92D564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75212" y="2940219"/>
            <a:ext cx="6759108" cy="3108960"/>
          </a:xfrm>
          <a:prstGeom prst="rect">
            <a:avLst/>
          </a:prstGeom>
        </p:spPr>
      </p:pic>
      <p:pic>
        <p:nvPicPr>
          <p:cNvPr id="5" name="Picture 4" descr="Logo of ADA National Network">
            <a:extLst>
              <a:ext uri="{FF2B5EF4-FFF2-40B4-BE49-F238E27FC236}">
                <a16:creationId xmlns:a16="http://schemas.microsoft.com/office/drawing/2014/main" id="{A2AC9B17-F957-E04E-9D78-C4A18FF0BD2F}"/>
              </a:ext>
            </a:extLst>
          </p:cNvPr>
          <p:cNvPicPr>
            <a:picLocks noChangeAspect="1"/>
          </p:cNvPicPr>
          <p:nvPr/>
        </p:nvPicPr>
        <p:blipFill>
          <a:blip r:embed="rId4"/>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C21A6A25-F30C-1347-97E8-837D3EE9DA49}"/>
              </a:ext>
            </a:extLst>
          </p:cNvPr>
          <p:cNvSpPr>
            <a:spLocks noGrp="1"/>
          </p:cNvSpPr>
          <p:nvPr>
            <p:ph type="sldNum" sz="quarter" idx="12"/>
          </p:nvPr>
        </p:nvSpPr>
        <p:spPr/>
        <p:txBody>
          <a:bodyPr/>
          <a:lstStyle/>
          <a:p>
            <a:pPr algn="r"/>
            <a:fld id="{2DD240B6-99DF-40F7-BFC7-5DD8D3F7E631}" type="slidenum">
              <a:rPr lang="en-US" smtClean="0"/>
              <a:pPr algn="r"/>
              <a:t>57</a:t>
            </a:fld>
            <a:endParaRPr lang="en-US" dirty="0"/>
          </a:p>
        </p:txBody>
      </p:sp>
    </p:spTree>
    <p:extLst>
      <p:ext uri="{BB962C8B-B14F-4D97-AF65-F5344CB8AC3E}">
        <p14:creationId xmlns:p14="http://schemas.microsoft.com/office/powerpoint/2010/main" val="2210823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760412" y="685800"/>
            <a:ext cx="10969943" cy="1143000"/>
          </a:xfrm>
        </p:spPr>
        <p:txBody>
          <a:bodyPr>
            <a:normAutofit/>
          </a:bodyPr>
          <a:lstStyle/>
          <a:p>
            <a:r>
              <a:rPr lang="en-US" sz="3200" dirty="0"/>
              <a:t>Toilet Rooms - </a:t>
            </a:r>
            <a:r>
              <a:rPr lang="en-US" sz="3200" dirty="0">
                <a:ea typeface="Times New Roman" pitchFamily="18" charset="0"/>
                <a:cs typeface="Arial" charset="0"/>
              </a:rPr>
              <a:t>Clear Floor Space at Fixtures &amp; Elements</a:t>
            </a:r>
            <a:endParaRPr lang="en-US" sz="3200" dirty="0"/>
          </a:p>
        </p:txBody>
      </p:sp>
      <p:pic>
        <p:nvPicPr>
          <p:cNvPr id="4" name="Picture 2" descr="person using wheelchair shown from above using lavatory.  Clear floor space at lavatory is highlighted.  ">
            <a:extLst>
              <a:ext uri="{FF2B5EF4-FFF2-40B4-BE49-F238E27FC236}">
                <a16:creationId xmlns:a16="http://schemas.microsoft.com/office/drawing/2014/main" id="{B8C8698D-FE10-41F1-BCFC-9C6F60A1DE9C}"/>
              </a:ext>
            </a:extLst>
          </p:cNvPr>
          <p:cNvPicPr>
            <a:picLocks noChangeAspect="1" noChangeArrowheads="1"/>
          </p:cNvPicPr>
          <p:nvPr/>
        </p:nvPicPr>
        <p:blipFill>
          <a:blip r:embed="rId2" cstate="print"/>
          <a:srcRect l="1220" t="9008" r="2439" b="14298"/>
          <a:stretch>
            <a:fillRect/>
          </a:stretch>
        </p:blipFill>
        <p:spPr bwMode="auto">
          <a:xfrm>
            <a:off x="3084511" y="2286000"/>
            <a:ext cx="6019800" cy="4419600"/>
          </a:xfrm>
          <a:prstGeom prst="rect">
            <a:avLst/>
          </a:prstGeom>
          <a:noFill/>
          <a:ln w="9525">
            <a:solidFill>
              <a:schemeClr val="tx1"/>
            </a:solidFill>
            <a:miter lim="800000"/>
            <a:headEnd/>
            <a:tailEnd/>
          </a:ln>
        </p:spPr>
      </p:pic>
      <p:pic>
        <p:nvPicPr>
          <p:cNvPr id="7" name="Picture 6" descr="Logo of ADA National Network">
            <a:extLst>
              <a:ext uri="{FF2B5EF4-FFF2-40B4-BE49-F238E27FC236}">
                <a16:creationId xmlns:a16="http://schemas.microsoft.com/office/drawing/2014/main" id="{60606735-5884-D145-931A-F81F678D7FF6}"/>
              </a:ext>
            </a:extLst>
          </p:cNvPr>
          <p:cNvPicPr>
            <a:picLocks noChangeAspect="1"/>
          </p:cNvPicPr>
          <p:nvPr/>
        </p:nvPicPr>
        <p:blipFill>
          <a:blip r:embed="rId3"/>
          <a:stretch>
            <a:fillRect/>
          </a:stretch>
        </p:blipFill>
        <p:spPr>
          <a:xfrm>
            <a:off x="-1588" y="18749"/>
            <a:ext cx="2482370" cy="836995"/>
          </a:xfrm>
          <a:prstGeom prst="rect">
            <a:avLst/>
          </a:prstGeom>
        </p:spPr>
      </p:pic>
      <p:sp>
        <p:nvSpPr>
          <p:cNvPr id="8" name="Slide Number Placeholder 7">
            <a:extLst>
              <a:ext uri="{FF2B5EF4-FFF2-40B4-BE49-F238E27FC236}">
                <a16:creationId xmlns:a16="http://schemas.microsoft.com/office/drawing/2014/main" id="{F3D839AF-414B-9C45-B068-6E7004E5465D}"/>
              </a:ext>
            </a:extLst>
          </p:cNvPr>
          <p:cNvSpPr>
            <a:spLocks noGrp="1"/>
          </p:cNvSpPr>
          <p:nvPr>
            <p:ph type="sldNum" sz="quarter" idx="12"/>
          </p:nvPr>
        </p:nvSpPr>
        <p:spPr/>
        <p:txBody>
          <a:bodyPr/>
          <a:lstStyle/>
          <a:p>
            <a:pPr algn="r"/>
            <a:fld id="{2DD240B6-99DF-40F7-BFC7-5DD8D3F7E631}" type="slidenum">
              <a:rPr lang="en-US" smtClean="0"/>
              <a:pPr algn="r"/>
              <a:t>58</a:t>
            </a:fld>
            <a:endParaRPr lang="en-US" dirty="0"/>
          </a:p>
        </p:txBody>
      </p:sp>
    </p:spTree>
    <p:extLst>
      <p:ext uri="{BB962C8B-B14F-4D97-AF65-F5344CB8AC3E}">
        <p14:creationId xmlns:p14="http://schemas.microsoft.com/office/powerpoint/2010/main" val="43009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609440" y="762000"/>
            <a:ext cx="10969943" cy="1143000"/>
          </a:xfrm>
        </p:spPr>
        <p:txBody>
          <a:bodyPr>
            <a:normAutofit/>
          </a:bodyPr>
          <a:lstStyle/>
          <a:p>
            <a:r>
              <a:rPr lang="en-US" sz="3200" dirty="0"/>
              <a:t>Toilet Rooms - </a:t>
            </a:r>
            <a:r>
              <a:rPr lang="en-US" sz="3200" dirty="0">
                <a:ea typeface="Times New Roman" pitchFamily="18" charset="0"/>
                <a:cs typeface="Arial" charset="0"/>
              </a:rPr>
              <a:t>Interior Door Maneuvering Clearance</a:t>
            </a:r>
            <a:endParaRPr lang="en-US" sz="3200" dirty="0"/>
          </a:p>
        </p:txBody>
      </p:sp>
      <p:pic>
        <p:nvPicPr>
          <p:cNvPr id="4" name="Picture 2" descr="person using wheelchair shown from above at door of toilet room.  Interior door maneuvering clearance is highlighted.  ">
            <a:extLst>
              <a:ext uri="{FF2B5EF4-FFF2-40B4-BE49-F238E27FC236}">
                <a16:creationId xmlns:a16="http://schemas.microsoft.com/office/drawing/2014/main" id="{4C8D8137-9F7F-4C8B-89A3-07D402EE69EF}"/>
              </a:ext>
            </a:extLst>
          </p:cNvPr>
          <p:cNvPicPr>
            <a:picLocks noChangeAspect="1" noChangeArrowheads="1"/>
          </p:cNvPicPr>
          <p:nvPr/>
        </p:nvPicPr>
        <p:blipFill>
          <a:blip r:embed="rId2" cstate="print"/>
          <a:srcRect l="1219" t="7686" r="1220" b="12975"/>
          <a:stretch>
            <a:fillRect/>
          </a:stretch>
        </p:blipFill>
        <p:spPr bwMode="auto">
          <a:xfrm>
            <a:off x="3122612" y="2063496"/>
            <a:ext cx="6096000" cy="4572000"/>
          </a:xfrm>
          <a:prstGeom prst="rect">
            <a:avLst/>
          </a:prstGeom>
          <a:noFill/>
          <a:ln w="9525">
            <a:solidFill>
              <a:schemeClr val="tx1"/>
            </a:solidFill>
            <a:miter lim="800000"/>
            <a:headEnd/>
            <a:tailEnd/>
          </a:ln>
        </p:spPr>
      </p:pic>
      <p:pic>
        <p:nvPicPr>
          <p:cNvPr id="5" name="Picture 4" descr="Logo of ADA National Network">
            <a:extLst>
              <a:ext uri="{FF2B5EF4-FFF2-40B4-BE49-F238E27FC236}">
                <a16:creationId xmlns:a16="http://schemas.microsoft.com/office/drawing/2014/main" id="{CA0C7D65-18C6-184A-B79B-0C00787DCBA5}"/>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13C1EDC2-B770-2C48-A5D3-DA9DA32F96D7}"/>
              </a:ext>
            </a:extLst>
          </p:cNvPr>
          <p:cNvSpPr>
            <a:spLocks noGrp="1"/>
          </p:cNvSpPr>
          <p:nvPr>
            <p:ph type="sldNum" sz="quarter" idx="12"/>
          </p:nvPr>
        </p:nvSpPr>
        <p:spPr/>
        <p:txBody>
          <a:bodyPr/>
          <a:lstStyle/>
          <a:p>
            <a:pPr algn="r"/>
            <a:fld id="{2DD240B6-99DF-40F7-BFC7-5DD8D3F7E631}" type="slidenum">
              <a:rPr lang="en-US" smtClean="0"/>
              <a:pPr algn="r"/>
              <a:t>59</a:t>
            </a:fld>
            <a:endParaRPr lang="en-US" dirty="0"/>
          </a:p>
        </p:txBody>
      </p:sp>
    </p:spTree>
    <p:extLst>
      <p:ext uri="{BB962C8B-B14F-4D97-AF65-F5344CB8AC3E}">
        <p14:creationId xmlns:p14="http://schemas.microsoft.com/office/powerpoint/2010/main" val="345409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7BD3-05C1-4BFA-8950-5A90E2E452B9}"/>
              </a:ext>
            </a:extLst>
          </p:cNvPr>
          <p:cNvSpPr>
            <a:spLocks noGrp="1"/>
          </p:cNvSpPr>
          <p:nvPr>
            <p:ph type="title"/>
          </p:nvPr>
        </p:nvSpPr>
        <p:spPr/>
        <p:txBody>
          <a:bodyPr/>
          <a:lstStyle/>
          <a:p>
            <a:r>
              <a:rPr lang="en-US" dirty="0"/>
              <a:t>ADA Overview and Requirements III</a:t>
            </a:r>
          </a:p>
        </p:txBody>
      </p:sp>
      <p:sp>
        <p:nvSpPr>
          <p:cNvPr id="9" name="Content Placeholder 8">
            <a:extLst>
              <a:ext uri="{FF2B5EF4-FFF2-40B4-BE49-F238E27FC236}">
                <a16:creationId xmlns:a16="http://schemas.microsoft.com/office/drawing/2014/main" id="{2AA4B820-17F9-4473-A1A0-E088DEA6B0CD}"/>
              </a:ext>
            </a:extLst>
          </p:cNvPr>
          <p:cNvSpPr>
            <a:spLocks noGrp="1"/>
          </p:cNvSpPr>
          <p:nvPr>
            <p:ph idx="1"/>
          </p:nvPr>
        </p:nvSpPr>
        <p:spPr/>
        <p:txBody>
          <a:bodyPr/>
          <a:lstStyle/>
          <a:p>
            <a:r>
              <a:rPr lang="en-US" dirty="0"/>
              <a:t>Title II (State and Local Government)</a:t>
            </a:r>
          </a:p>
          <a:p>
            <a:pPr lvl="1"/>
            <a:r>
              <a:rPr lang="en-US" dirty="0"/>
              <a:t>Public Hospitals, Clinics, Medical Offices</a:t>
            </a:r>
          </a:p>
          <a:p>
            <a:r>
              <a:rPr lang="en-US" dirty="0"/>
              <a:t>Title III (Public Accommodations)</a:t>
            </a:r>
          </a:p>
          <a:p>
            <a:pPr lvl="1"/>
            <a:r>
              <a:rPr lang="en-US" dirty="0"/>
              <a:t>Private Hospitals, Clinics, Medical Offices</a:t>
            </a:r>
          </a:p>
          <a:p>
            <a:pPr lvl="1"/>
            <a:endParaRPr lang="en-US" dirty="0"/>
          </a:p>
          <a:p>
            <a:r>
              <a:rPr lang="en-US" dirty="0"/>
              <a:t>Both must provide:</a:t>
            </a:r>
          </a:p>
          <a:p>
            <a:pPr lvl="1"/>
            <a:r>
              <a:rPr lang="en-US" dirty="0"/>
              <a:t>Full and equal access to healthcare services and facilities</a:t>
            </a:r>
          </a:p>
          <a:p>
            <a:pPr lvl="1"/>
            <a:r>
              <a:rPr lang="en-US" dirty="0"/>
              <a:t>Reasonable modifications to policies practices and procedures</a:t>
            </a:r>
          </a:p>
        </p:txBody>
      </p:sp>
    </p:spTree>
    <p:extLst>
      <p:ext uri="{BB962C8B-B14F-4D97-AF65-F5344CB8AC3E}">
        <p14:creationId xmlns:p14="http://schemas.microsoft.com/office/powerpoint/2010/main" val="2322229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836612" y="838200"/>
            <a:ext cx="10969943" cy="1143000"/>
          </a:xfrm>
        </p:spPr>
        <p:txBody>
          <a:bodyPr>
            <a:normAutofit/>
          </a:bodyPr>
          <a:lstStyle/>
          <a:p>
            <a:r>
              <a:rPr lang="en-US" sz="3200" dirty="0"/>
              <a:t>Toilet Rooms – No Overlap of Lavatory &amp; Toilet Clearances</a:t>
            </a:r>
          </a:p>
        </p:txBody>
      </p:sp>
      <p:pic>
        <p:nvPicPr>
          <p:cNvPr id="4" name="Picture 3" descr="water closet with adjacent lavatory located outside toilet clear floor space">
            <a:extLst>
              <a:ext uri="{FF2B5EF4-FFF2-40B4-BE49-F238E27FC236}">
                <a16:creationId xmlns:a16="http://schemas.microsoft.com/office/drawing/2014/main" id="{0C0DCDF9-A81B-47B3-92BE-E834FDB872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19"/>
          <a:stretch/>
        </p:blipFill>
        <p:spPr bwMode="auto">
          <a:xfrm>
            <a:off x="1293812" y="3543260"/>
            <a:ext cx="3400425" cy="308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Recessed lavatory adjacent to water closet shown in plan view to be located closer to the water closet but behind the water closet clear floor space.  Shorter (24&quot; min.) rear grab bar permitted.">
            <a:extLst>
              <a:ext uri="{FF2B5EF4-FFF2-40B4-BE49-F238E27FC236}">
                <a16:creationId xmlns:a16="http://schemas.microsoft.com/office/drawing/2014/main" id="{6869FE3D-2729-4B8E-B0F7-88011D0EE79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b="6558"/>
          <a:stretch/>
        </p:blipFill>
        <p:spPr>
          <a:xfrm>
            <a:off x="5332412" y="2351614"/>
            <a:ext cx="5867400" cy="4273596"/>
          </a:xfrm>
          <a:prstGeom prst="rect">
            <a:avLst/>
          </a:prstGeom>
        </p:spPr>
      </p:pic>
      <p:pic>
        <p:nvPicPr>
          <p:cNvPr id="8" name="Picture 7" descr="Logo of ADA National Network">
            <a:extLst>
              <a:ext uri="{FF2B5EF4-FFF2-40B4-BE49-F238E27FC236}">
                <a16:creationId xmlns:a16="http://schemas.microsoft.com/office/drawing/2014/main" id="{8611F083-B9AE-FB4B-B4DE-441AD1B32779}"/>
              </a:ext>
            </a:extLst>
          </p:cNvPr>
          <p:cNvPicPr>
            <a:picLocks noChangeAspect="1"/>
          </p:cNvPicPr>
          <p:nvPr/>
        </p:nvPicPr>
        <p:blipFill>
          <a:blip r:embed="rId5"/>
          <a:stretch>
            <a:fillRect/>
          </a:stretch>
        </p:blipFill>
        <p:spPr>
          <a:xfrm>
            <a:off x="-1588" y="18749"/>
            <a:ext cx="2482370" cy="836995"/>
          </a:xfrm>
          <a:prstGeom prst="rect">
            <a:avLst/>
          </a:prstGeom>
        </p:spPr>
      </p:pic>
      <p:sp>
        <p:nvSpPr>
          <p:cNvPr id="9" name="Slide Number Placeholder 8">
            <a:extLst>
              <a:ext uri="{FF2B5EF4-FFF2-40B4-BE49-F238E27FC236}">
                <a16:creationId xmlns:a16="http://schemas.microsoft.com/office/drawing/2014/main" id="{EE76B835-CA49-1346-9AEB-1759CC809965}"/>
              </a:ext>
            </a:extLst>
          </p:cNvPr>
          <p:cNvSpPr>
            <a:spLocks noGrp="1"/>
          </p:cNvSpPr>
          <p:nvPr>
            <p:ph type="sldNum" sz="quarter" idx="12"/>
          </p:nvPr>
        </p:nvSpPr>
        <p:spPr/>
        <p:txBody>
          <a:bodyPr/>
          <a:lstStyle/>
          <a:p>
            <a:pPr algn="r"/>
            <a:fld id="{2DD240B6-99DF-40F7-BFC7-5DD8D3F7E631}" type="slidenum">
              <a:rPr lang="en-US" smtClean="0"/>
              <a:pPr algn="r"/>
              <a:t>60</a:t>
            </a:fld>
            <a:endParaRPr lang="en-US" dirty="0"/>
          </a:p>
        </p:txBody>
      </p:sp>
    </p:spTree>
    <p:extLst>
      <p:ext uri="{BB962C8B-B14F-4D97-AF65-F5344CB8AC3E}">
        <p14:creationId xmlns:p14="http://schemas.microsoft.com/office/powerpoint/2010/main" val="1218974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628101" y="855744"/>
            <a:ext cx="10969943" cy="1143000"/>
          </a:xfrm>
        </p:spPr>
        <p:txBody>
          <a:bodyPr>
            <a:normAutofit/>
          </a:bodyPr>
          <a:lstStyle/>
          <a:p>
            <a:r>
              <a:rPr lang="en-US" sz="3200" dirty="0"/>
              <a:t>Toilet Rooms – Interior Door Maneuvering Clearance</a:t>
            </a:r>
          </a:p>
        </p:txBody>
      </p:sp>
      <p:pic>
        <p:nvPicPr>
          <p:cNvPr id="4" name="Picture 3" descr="Door swing located beyond clearances at toilet and lavatory. Label: &quot;keep swing outside fixture clearances, or ...&quot;">
            <a:extLst>
              <a:ext uri="{FF2B5EF4-FFF2-40B4-BE49-F238E27FC236}">
                <a16:creationId xmlns:a16="http://schemas.microsoft.com/office/drawing/2014/main" id="{7353E929-3E6A-422F-A61A-235370670E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36812" y="2133600"/>
            <a:ext cx="3352800" cy="4257174"/>
          </a:xfrm>
          <a:prstGeom prst="rect">
            <a:avLst/>
          </a:prstGeom>
        </p:spPr>
      </p:pic>
      <p:pic>
        <p:nvPicPr>
          <p:cNvPr id="5" name="Picture 4" descr="unobstructed wheelchair space beyond swing of door that overlaps toilet and lavatory clearances. Label: &quot;...provide unobstructed clear floor space (30&quot; by 48&quot;min.) outside swing (location not specified)&#10;">
            <a:extLst>
              <a:ext uri="{FF2B5EF4-FFF2-40B4-BE49-F238E27FC236}">
                <a16:creationId xmlns:a16="http://schemas.microsoft.com/office/drawing/2014/main" id="{E509F53C-C775-4C7B-B3E2-48A9DE8A901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13073" y="2016967"/>
            <a:ext cx="3810000" cy="4598276"/>
          </a:xfrm>
          <a:prstGeom prst="rect">
            <a:avLst/>
          </a:prstGeom>
        </p:spPr>
      </p:pic>
      <p:pic>
        <p:nvPicPr>
          <p:cNvPr id="8" name="Picture 7" descr="Logo of ADA National Network">
            <a:extLst>
              <a:ext uri="{FF2B5EF4-FFF2-40B4-BE49-F238E27FC236}">
                <a16:creationId xmlns:a16="http://schemas.microsoft.com/office/drawing/2014/main" id="{038A1937-0AD6-3447-AB0E-CED938425E72}"/>
              </a:ext>
            </a:extLst>
          </p:cNvPr>
          <p:cNvPicPr>
            <a:picLocks noChangeAspect="1"/>
          </p:cNvPicPr>
          <p:nvPr/>
        </p:nvPicPr>
        <p:blipFill>
          <a:blip r:embed="rId6"/>
          <a:stretch>
            <a:fillRect/>
          </a:stretch>
        </p:blipFill>
        <p:spPr>
          <a:xfrm>
            <a:off x="-1588" y="18749"/>
            <a:ext cx="2482370" cy="836995"/>
          </a:xfrm>
          <a:prstGeom prst="rect">
            <a:avLst/>
          </a:prstGeom>
        </p:spPr>
      </p:pic>
      <p:sp>
        <p:nvSpPr>
          <p:cNvPr id="9" name="Slide Number Placeholder 8">
            <a:extLst>
              <a:ext uri="{FF2B5EF4-FFF2-40B4-BE49-F238E27FC236}">
                <a16:creationId xmlns:a16="http://schemas.microsoft.com/office/drawing/2014/main" id="{ED91434C-6688-8446-BECF-F6326230C1CB}"/>
              </a:ext>
            </a:extLst>
          </p:cNvPr>
          <p:cNvSpPr>
            <a:spLocks noGrp="1"/>
          </p:cNvSpPr>
          <p:nvPr>
            <p:ph type="sldNum" sz="quarter" idx="12"/>
          </p:nvPr>
        </p:nvSpPr>
        <p:spPr/>
        <p:txBody>
          <a:bodyPr/>
          <a:lstStyle/>
          <a:p>
            <a:pPr algn="r"/>
            <a:fld id="{2DD240B6-99DF-40F7-BFC7-5DD8D3F7E631}" type="slidenum">
              <a:rPr lang="en-US" smtClean="0"/>
              <a:pPr algn="r"/>
              <a:t>61</a:t>
            </a:fld>
            <a:endParaRPr lang="en-US" dirty="0"/>
          </a:p>
        </p:txBody>
      </p:sp>
    </p:spTree>
    <p:extLst>
      <p:ext uri="{BB962C8B-B14F-4D97-AF65-F5344CB8AC3E}">
        <p14:creationId xmlns:p14="http://schemas.microsoft.com/office/powerpoint/2010/main" val="2927425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6CFF-2798-4928-9C9F-5E350441F054}"/>
              </a:ext>
            </a:extLst>
          </p:cNvPr>
          <p:cNvSpPr>
            <a:spLocks noGrp="1"/>
          </p:cNvSpPr>
          <p:nvPr>
            <p:ph type="title"/>
          </p:nvPr>
        </p:nvSpPr>
        <p:spPr>
          <a:xfrm>
            <a:off x="609440" y="227051"/>
            <a:ext cx="10969943" cy="1143000"/>
          </a:xfrm>
        </p:spPr>
        <p:txBody>
          <a:bodyPr>
            <a:normAutofit/>
          </a:bodyPr>
          <a:lstStyle/>
          <a:p>
            <a:r>
              <a:rPr lang="en-US" sz="3200" dirty="0"/>
              <a:t>Toilet Rooms – Out-swinging Doors</a:t>
            </a:r>
          </a:p>
        </p:txBody>
      </p:sp>
      <p:sp>
        <p:nvSpPr>
          <p:cNvPr id="3" name="Content Placeholder 2">
            <a:extLst>
              <a:ext uri="{FF2B5EF4-FFF2-40B4-BE49-F238E27FC236}">
                <a16:creationId xmlns:a16="http://schemas.microsoft.com/office/drawing/2014/main" id="{D6B19AD2-7933-4AA9-8686-79F45C718D9E}"/>
              </a:ext>
            </a:extLst>
          </p:cNvPr>
          <p:cNvSpPr>
            <a:spLocks noGrp="1"/>
          </p:cNvSpPr>
          <p:nvPr>
            <p:ph idx="1"/>
          </p:nvPr>
        </p:nvSpPr>
        <p:spPr>
          <a:xfrm>
            <a:off x="1827212" y="1295401"/>
            <a:ext cx="8534400" cy="1447799"/>
          </a:xfrm>
        </p:spPr>
        <p:txBody>
          <a:bodyPr>
            <a:normAutofit/>
          </a:bodyPr>
          <a:lstStyle/>
          <a:p>
            <a:pPr marL="0" indent="0" algn="ctr">
              <a:spcBef>
                <a:spcPts val="0"/>
              </a:spcBef>
              <a:buNone/>
              <a:defRPr/>
            </a:pPr>
            <a:r>
              <a:rPr lang="en-US" b="1" dirty="0"/>
              <a:t>Out-swinging doors allow smaller room size (require less interior maneuvering clearance)</a:t>
            </a:r>
          </a:p>
          <a:p>
            <a:endParaRPr lang="en-US" dirty="0"/>
          </a:p>
        </p:txBody>
      </p:sp>
      <p:pic>
        <p:nvPicPr>
          <p:cNvPr id="4" name="Picture 3" descr="A toilet room is shown in plan view with an out-swinging door. Label: 12” min. latch-side clearance required on push side (forward approach) if door has both a closer &amp; latch &#10;&#10;">
            <a:extLst>
              <a:ext uri="{FF2B5EF4-FFF2-40B4-BE49-F238E27FC236}">
                <a16:creationId xmlns:a16="http://schemas.microsoft.com/office/drawing/2014/main" id="{6091BC2B-F236-439B-BA35-13ECCC8EC3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88096" y="2743200"/>
            <a:ext cx="8107121" cy="3035809"/>
          </a:xfrm>
          <a:prstGeom prst="rect">
            <a:avLst/>
          </a:prstGeom>
        </p:spPr>
      </p:pic>
      <p:pic>
        <p:nvPicPr>
          <p:cNvPr id="5" name="Picture 4" descr="Logo of ADA National Network">
            <a:extLst>
              <a:ext uri="{FF2B5EF4-FFF2-40B4-BE49-F238E27FC236}">
                <a16:creationId xmlns:a16="http://schemas.microsoft.com/office/drawing/2014/main" id="{A6A9B784-8AC4-3149-BBC9-C78A90DCA171}"/>
              </a:ext>
            </a:extLst>
          </p:cNvPr>
          <p:cNvPicPr>
            <a:picLocks noChangeAspect="1"/>
          </p:cNvPicPr>
          <p:nvPr/>
        </p:nvPicPr>
        <p:blipFill>
          <a:blip r:embed="rId4"/>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3E207833-9D8B-C04F-B8FF-E6D07901A4A2}"/>
              </a:ext>
            </a:extLst>
          </p:cNvPr>
          <p:cNvSpPr>
            <a:spLocks noGrp="1"/>
          </p:cNvSpPr>
          <p:nvPr>
            <p:ph type="sldNum" sz="quarter" idx="12"/>
          </p:nvPr>
        </p:nvSpPr>
        <p:spPr/>
        <p:txBody>
          <a:bodyPr/>
          <a:lstStyle/>
          <a:p>
            <a:pPr algn="r"/>
            <a:fld id="{2DD240B6-99DF-40F7-BFC7-5DD8D3F7E631}" type="slidenum">
              <a:rPr lang="en-US" smtClean="0"/>
              <a:pPr algn="r"/>
              <a:t>62</a:t>
            </a:fld>
            <a:endParaRPr lang="en-US" dirty="0"/>
          </a:p>
        </p:txBody>
      </p:sp>
    </p:spTree>
    <p:extLst>
      <p:ext uri="{BB962C8B-B14F-4D97-AF65-F5344CB8AC3E}">
        <p14:creationId xmlns:p14="http://schemas.microsoft.com/office/powerpoint/2010/main" val="879075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9229-616C-3541-B9C1-62C500990912}"/>
              </a:ext>
            </a:extLst>
          </p:cNvPr>
          <p:cNvSpPr>
            <a:spLocks noGrp="1"/>
          </p:cNvSpPr>
          <p:nvPr>
            <p:ph type="title"/>
          </p:nvPr>
        </p:nvSpPr>
        <p:spPr>
          <a:xfrm>
            <a:off x="609440" y="321039"/>
            <a:ext cx="10969943" cy="1143000"/>
          </a:xfrm>
        </p:spPr>
        <p:txBody>
          <a:bodyPr>
            <a:normAutofit/>
          </a:bodyPr>
          <a:lstStyle/>
          <a:p>
            <a:r>
              <a:rPr lang="en-US" sz="3200" dirty="0"/>
              <a:t>Accessible Check-In Areas</a:t>
            </a:r>
          </a:p>
        </p:txBody>
      </p:sp>
      <p:sp>
        <p:nvSpPr>
          <p:cNvPr id="3" name="Content Placeholder 2">
            <a:extLst>
              <a:ext uri="{FF2B5EF4-FFF2-40B4-BE49-F238E27FC236}">
                <a16:creationId xmlns:a16="http://schemas.microsoft.com/office/drawing/2014/main" id="{511E85BD-E6AF-884C-8FA5-B8DB6435EC20}"/>
              </a:ext>
            </a:extLst>
          </p:cNvPr>
          <p:cNvSpPr>
            <a:spLocks noGrp="1"/>
          </p:cNvSpPr>
          <p:nvPr>
            <p:ph idx="1"/>
          </p:nvPr>
        </p:nvSpPr>
        <p:spPr>
          <a:xfrm>
            <a:off x="609441" y="1371600"/>
            <a:ext cx="10969942" cy="5181600"/>
          </a:xfrm>
        </p:spPr>
        <p:txBody>
          <a:bodyPr>
            <a:normAutofit lnSpcReduction="10000"/>
          </a:bodyPr>
          <a:lstStyle/>
          <a:p>
            <a:pPr marL="0" indent="0">
              <a:buNone/>
            </a:pPr>
            <a:r>
              <a:rPr lang="en-US" dirty="0"/>
              <a:t>The check-in counter in a medical office or hospital must meet the following:</a:t>
            </a:r>
          </a:p>
          <a:p>
            <a:r>
              <a:rPr lang="en-US" dirty="0"/>
              <a:t>A portion of the counter surface 36 inches long minimum and 36</a:t>
            </a:r>
            <a:r>
              <a:rPr lang="en-US" i="1" dirty="0"/>
              <a:t> </a:t>
            </a:r>
            <a:r>
              <a:rPr lang="en-US" dirty="0"/>
              <a:t>inches high maximum above the finish floor must be provided. </a:t>
            </a:r>
          </a:p>
          <a:p>
            <a:r>
              <a:rPr lang="en-US" dirty="0"/>
              <a:t>A clear floor or ground space complying with ADA</a:t>
            </a:r>
            <a:r>
              <a:rPr lang="en-US" i="1" dirty="0"/>
              <a:t> </a:t>
            </a:r>
            <a:r>
              <a:rPr lang="en-US" dirty="0"/>
              <a:t>305 must be positioned for a </a:t>
            </a:r>
            <a:r>
              <a:rPr lang="en-US" b="1" dirty="0"/>
              <a:t>parallel</a:t>
            </a:r>
            <a:r>
              <a:rPr lang="en-US" dirty="0"/>
              <a:t> approach adjacent to the 36 inch minimum length of counter; or </a:t>
            </a:r>
          </a:p>
          <a:p>
            <a:r>
              <a:rPr lang="en-US" dirty="0"/>
              <a:t>must be positioned for a </a:t>
            </a:r>
            <a:r>
              <a:rPr lang="en-US" b="1" dirty="0"/>
              <a:t>forward</a:t>
            </a:r>
            <a:r>
              <a:rPr lang="en-US" dirty="0"/>
              <a:t> approach to the counter (with knee &amp; toe clearance)</a:t>
            </a:r>
          </a:p>
        </p:txBody>
      </p:sp>
      <p:sp>
        <p:nvSpPr>
          <p:cNvPr id="4" name="Slide Number Placeholder 3">
            <a:extLst>
              <a:ext uri="{FF2B5EF4-FFF2-40B4-BE49-F238E27FC236}">
                <a16:creationId xmlns:a16="http://schemas.microsoft.com/office/drawing/2014/main" id="{9D3C3965-DCE3-1944-A7F3-CBBAEE5D7252}"/>
              </a:ext>
            </a:extLst>
          </p:cNvPr>
          <p:cNvSpPr>
            <a:spLocks noGrp="1"/>
          </p:cNvSpPr>
          <p:nvPr>
            <p:ph type="sldNum" sz="quarter" idx="12"/>
          </p:nvPr>
        </p:nvSpPr>
        <p:spPr/>
        <p:txBody>
          <a:bodyPr/>
          <a:lstStyle/>
          <a:p>
            <a:pPr algn="r"/>
            <a:fld id="{2DD240B6-99DF-40F7-BFC7-5DD8D3F7E631}" type="slidenum">
              <a:rPr lang="en-US" smtClean="0"/>
              <a:pPr algn="r"/>
              <a:t>63</a:t>
            </a:fld>
            <a:endParaRPr lang="en-US" dirty="0"/>
          </a:p>
        </p:txBody>
      </p:sp>
      <p:pic>
        <p:nvPicPr>
          <p:cNvPr id="5" name="Picture 4" descr="Logo of ADA National Network">
            <a:extLst>
              <a:ext uri="{FF2B5EF4-FFF2-40B4-BE49-F238E27FC236}">
                <a16:creationId xmlns:a16="http://schemas.microsoft.com/office/drawing/2014/main" id="{3286017C-E1DA-2844-8537-6378A9E44BB0}"/>
              </a:ext>
            </a:extLst>
          </p:cNvPr>
          <p:cNvPicPr>
            <a:picLocks noChangeAspect="1"/>
          </p:cNvPicPr>
          <p:nvPr/>
        </p:nvPicPr>
        <p:blipFill>
          <a:blip r:embed="rId2"/>
          <a:stretch>
            <a:fillRect/>
          </a:stretch>
        </p:blipFill>
        <p:spPr>
          <a:xfrm>
            <a:off x="-1588" y="18749"/>
            <a:ext cx="2482370" cy="836995"/>
          </a:xfrm>
          <a:prstGeom prst="rect">
            <a:avLst/>
          </a:prstGeom>
        </p:spPr>
      </p:pic>
    </p:spTree>
    <p:extLst>
      <p:ext uri="{BB962C8B-B14F-4D97-AF65-F5344CB8AC3E}">
        <p14:creationId xmlns:p14="http://schemas.microsoft.com/office/powerpoint/2010/main" val="3276544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ADA1-38E1-314F-96FE-DE24D5C56242}"/>
              </a:ext>
            </a:extLst>
          </p:cNvPr>
          <p:cNvSpPr>
            <a:spLocks noGrp="1"/>
          </p:cNvSpPr>
          <p:nvPr>
            <p:ph type="title"/>
          </p:nvPr>
        </p:nvSpPr>
        <p:spPr/>
        <p:txBody>
          <a:bodyPr>
            <a:normAutofit/>
          </a:bodyPr>
          <a:lstStyle/>
          <a:p>
            <a:r>
              <a:rPr lang="en-US" sz="3200" dirty="0"/>
              <a:t>Accessible Examination Rooms</a:t>
            </a:r>
          </a:p>
        </p:txBody>
      </p:sp>
      <p:sp>
        <p:nvSpPr>
          <p:cNvPr id="3" name="Content Placeholder 2">
            <a:extLst>
              <a:ext uri="{FF2B5EF4-FFF2-40B4-BE49-F238E27FC236}">
                <a16:creationId xmlns:a16="http://schemas.microsoft.com/office/drawing/2014/main" id="{2A244F81-2C8F-4144-BC5A-6878773CD466}"/>
              </a:ext>
            </a:extLst>
          </p:cNvPr>
          <p:cNvSpPr>
            <a:spLocks noGrp="1"/>
          </p:cNvSpPr>
          <p:nvPr>
            <p:ph idx="1"/>
          </p:nvPr>
        </p:nvSpPr>
        <p:spPr/>
        <p:txBody>
          <a:bodyPr>
            <a:normAutofit fontScale="85000" lnSpcReduction="20000"/>
          </a:bodyPr>
          <a:lstStyle/>
          <a:p>
            <a:r>
              <a:rPr lang="en-US" sz="3800" dirty="0"/>
              <a:t>Accessible examination rooms must have:</a:t>
            </a:r>
          </a:p>
          <a:p>
            <a:pPr lvl="1"/>
            <a:r>
              <a:rPr lang="en-US" sz="3800" dirty="0"/>
              <a:t>an accessible route to and through the room;</a:t>
            </a:r>
          </a:p>
          <a:p>
            <a:pPr lvl="1"/>
            <a:r>
              <a:rPr lang="en-US" sz="3800" dirty="0"/>
              <a:t>an entry door with adequate clear width, maneuvering clearance, and accessible hardware;</a:t>
            </a:r>
          </a:p>
          <a:p>
            <a:pPr lvl="1"/>
            <a:r>
              <a:rPr lang="en-US" sz="3800" dirty="0"/>
              <a:t>appropriate models and placement of accessible examination equipment; and</a:t>
            </a:r>
          </a:p>
          <a:p>
            <a:pPr lvl="1"/>
            <a:r>
              <a:rPr lang="en-US" sz="3800" dirty="0"/>
              <a:t>adequate clear floor space inside the room for side transfers and use of lift equipment</a:t>
            </a:r>
          </a:p>
          <a:p>
            <a:endParaRPr lang="en-US" dirty="0"/>
          </a:p>
        </p:txBody>
      </p:sp>
      <p:sp>
        <p:nvSpPr>
          <p:cNvPr id="4" name="Slide Number Placeholder 3">
            <a:extLst>
              <a:ext uri="{FF2B5EF4-FFF2-40B4-BE49-F238E27FC236}">
                <a16:creationId xmlns:a16="http://schemas.microsoft.com/office/drawing/2014/main" id="{1A4A5BAB-28FF-4646-B96E-E60085523048}"/>
              </a:ext>
            </a:extLst>
          </p:cNvPr>
          <p:cNvSpPr>
            <a:spLocks noGrp="1"/>
          </p:cNvSpPr>
          <p:nvPr>
            <p:ph type="sldNum" sz="quarter" idx="12"/>
          </p:nvPr>
        </p:nvSpPr>
        <p:spPr/>
        <p:txBody>
          <a:bodyPr/>
          <a:lstStyle/>
          <a:p>
            <a:pPr algn="r"/>
            <a:fld id="{2DD240B6-99DF-40F7-BFC7-5DD8D3F7E631}" type="slidenum">
              <a:rPr lang="en-US" smtClean="0"/>
              <a:pPr algn="r"/>
              <a:t>64</a:t>
            </a:fld>
            <a:endParaRPr lang="en-US" dirty="0"/>
          </a:p>
        </p:txBody>
      </p:sp>
      <p:pic>
        <p:nvPicPr>
          <p:cNvPr id="5" name="Picture 4" descr="Logo of ADA National Network">
            <a:extLst>
              <a:ext uri="{FF2B5EF4-FFF2-40B4-BE49-F238E27FC236}">
                <a16:creationId xmlns:a16="http://schemas.microsoft.com/office/drawing/2014/main" id="{8D7B924D-1043-BE4F-BC00-0265A4779A92}"/>
              </a:ext>
            </a:extLst>
          </p:cNvPr>
          <p:cNvPicPr>
            <a:picLocks noChangeAspect="1"/>
          </p:cNvPicPr>
          <p:nvPr/>
        </p:nvPicPr>
        <p:blipFill>
          <a:blip r:embed="rId2"/>
          <a:stretch>
            <a:fillRect/>
          </a:stretch>
        </p:blipFill>
        <p:spPr>
          <a:xfrm>
            <a:off x="-1588" y="18749"/>
            <a:ext cx="2482370" cy="836995"/>
          </a:xfrm>
          <a:prstGeom prst="rect">
            <a:avLst/>
          </a:prstGeom>
        </p:spPr>
      </p:pic>
    </p:spTree>
    <p:extLst>
      <p:ext uri="{BB962C8B-B14F-4D97-AF65-F5344CB8AC3E}">
        <p14:creationId xmlns:p14="http://schemas.microsoft.com/office/powerpoint/2010/main" val="1764060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24C8-554F-4007-84EB-2C78A56AA41E}"/>
              </a:ext>
            </a:extLst>
          </p:cNvPr>
          <p:cNvSpPr>
            <a:spLocks noGrp="1"/>
          </p:cNvSpPr>
          <p:nvPr>
            <p:ph type="title"/>
          </p:nvPr>
        </p:nvSpPr>
        <p:spPr>
          <a:xfrm>
            <a:off x="2055812" y="152400"/>
            <a:ext cx="8229600" cy="1143000"/>
          </a:xfrm>
        </p:spPr>
        <p:txBody>
          <a:bodyPr>
            <a:normAutofit/>
          </a:bodyPr>
          <a:lstStyle/>
          <a:p>
            <a:pPr>
              <a:spcBef>
                <a:spcPct val="50000"/>
              </a:spcBef>
              <a:defRPr/>
            </a:pPr>
            <a:r>
              <a:rPr lang="en-US" sz="3200" dirty="0">
                <a:solidFill>
                  <a:prstClr val="black"/>
                </a:solidFill>
                <a:ea typeface="+mn-ea"/>
                <a:cs typeface="Arial" pitchFamily="34" charset="0"/>
              </a:rPr>
              <a:t>Medical Diagnostic Equipment (MDE) Standards </a:t>
            </a:r>
            <a:endParaRPr lang="en-US" sz="2400" dirty="0"/>
          </a:p>
        </p:txBody>
      </p:sp>
      <p:sp>
        <p:nvSpPr>
          <p:cNvPr id="12" name="Content Placeholder 2"/>
          <p:cNvSpPr txBox="1">
            <a:spLocks/>
          </p:cNvSpPr>
          <p:nvPr/>
        </p:nvSpPr>
        <p:spPr>
          <a:xfrm>
            <a:off x="912812" y="1676400"/>
            <a:ext cx="10744200" cy="466937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b="1" kern="100" dirty="0">
                <a:solidFill>
                  <a:prstClr val="black"/>
                </a:solidFill>
                <a:latin typeface="Calibri"/>
                <a:cs typeface="Arial" panose="020B0604020202020204" pitchFamily="34" charset="0"/>
              </a:rPr>
              <a:t>Issued by the U.S. Access Board, the MDE Standards:</a:t>
            </a:r>
          </a:p>
          <a:p>
            <a:pPr marL="0" indent="0">
              <a:buNone/>
              <a:defRPr/>
            </a:pPr>
            <a:endParaRPr lang="en-US" b="1" kern="100" dirty="0">
              <a:solidFill>
                <a:prstClr val="black"/>
              </a:solidFill>
              <a:latin typeface="Calibri"/>
              <a:cs typeface="Arial" panose="020B0604020202020204" pitchFamily="34" charset="0"/>
            </a:endParaRPr>
          </a:p>
          <a:p>
            <a:pPr>
              <a:defRPr/>
            </a:pPr>
            <a:r>
              <a:rPr lang="en-US" b="1" kern="100" dirty="0">
                <a:solidFill>
                  <a:prstClr val="black"/>
                </a:solidFill>
                <a:latin typeface="Calibri"/>
                <a:cs typeface="Arial" panose="020B0604020202020204" pitchFamily="34" charset="0"/>
              </a:rPr>
              <a:t>are found in the Rehabilitation Act section 510</a:t>
            </a:r>
          </a:p>
          <a:p>
            <a:pPr>
              <a:defRPr/>
            </a:pPr>
            <a:r>
              <a:rPr lang="en-US" b="1" kern="100" dirty="0">
                <a:solidFill>
                  <a:prstClr val="black"/>
                </a:solidFill>
                <a:latin typeface="Calibri"/>
                <a:cs typeface="Arial" panose="020B0604020202020204" pitchFamily="34" charset="0"/>
              </a:rPr>
              <a:t>provide technical criteria </a:t>
            </a:r>
          </a:p>
          <a:p>
            <a:pPr>
              <a:defRPr/>
            </a:pPr>
            <a:r>
              <a:rPr lang="en-US" b="1" kern="100" dirty="0">
                <a:solidFill>
                  <a:prstClr val="black"/>
                </a:solidFill>
                <a:latin typeface="Calibri"/>
                <a:cs typeface="Arial" panose="020B0604020202020204" pitchFamily="34" charset="0"/>
              </a:rPr>
              <a:t>are voluntary  unless adopted by an enforcing authority (e.g., DOJ under the ADA, HHS under the Rehabilitation Act) </a:t>
            </a:r>
          </a:p>
          <a:p>
            <a:pPr>
              <a:defRPr/>
            </a:pPr>
            <a:r>
              <a:rPr lang="en-US" b="1" kern="100" dirty="0">
                <a:solidFill>
                  <a:prstClr val="black"/>
                </a:solidFill>
                <a:latin typeface="Calibri"/>
                <a:cs typeface="Arial" panose="020B0604020202020204" pitchFamily="34" charset="0"/>
              </a:rPr>
              <a:t>can be used by FDA to verify labelling claims</a:t>
            </a:r>
          </a:p>
          <a:p>
            <a:pPr>
              <a:defRPr/>
            </a:pPr>
            <a:endParaRPr lang="en-US" sz="600" b="1" kern="100" dirty="0">
              <a:solidFill>
                <a:prstClr val="black"/>
              </a:solidFill>
              <a:latin typeface="Calibri"/>
              <a:cs typeface="Arial" panose="020B0604020202020204" pitchFamily="34" charset="0"/>
            </a:endParaRPr>
          </a:p>
        </p:txBody>
      </p:sp>
      <p:pic>
        <p:nvPicPr>
          <p:cNvPr id="4" name="Picture 3" descr="Logo of ADA National Network">
            <a:extLst>
              <a:ext uri="{FF2B5EF4-FFF2-40B4-BE49-F238E27FC236}">
                <a16:creationId xmlns:a16="http://schemas.microsoft.com/office/drawing/2014/main" id="{BAAB3EA2-1291-B344-9530-C45B27385EBD}"/>
              </a:ext>
            </a:extLst>
          </p:cNvPr>
          <p:cNvPicPr>
            <a:picLocks noChangeAspect="1"/>
          </p:cNvPicPr>
          <p:nvPr/>
        </p:nvPicPr>
        <p:blipFill>
          <a:blip r:embed="rId3"/>
          <a:stretch>
            <a:fillRect/>
          </a:stretch>
        </p:blipFill>
        <p:spPr>
          <a:xfrm>
            <a:off x="-1588" y="18749"/>
            <a:ext cx="2482370" cy="836995"/>
          </a:xfrm>
          <a:prstGeom prst="rect">
            <a:avLst/>
          </a:prstGeom>
        </p:spPr>
      </p:pic>
      <p:sp>
        <p:nvSpPr>
          <p:cNvPr id="3" name="Slide Number Placeholder 2">
            <a:extLst>
              <a:ext uri="{FF2B5EF4-FFF2-40B4-BE49-F238E27FC236}">
                <a16:creationId xmlns:a16="http://schemas.microsoft.com/office/drawing/2014/main" id="{84A5F768-84C3-824E-A63C-6DC34E17271A}"/>
              </a:ext>
            </a:extLst>
          </p:cNvPr>
          <p:cNvSpPr>
            <a:spLocks noGrp="1"/>
          </p:cNvSpPr>
          <p:nvPr>
            <p:ph type="sldNum" sz="quarter" idx="12"/>
          </p:nvPr>
        </p:nvSpPr>
        <p:spPr/>
        <p:txBody>
          <a:bodyPr/>
          <a:lstStyle/>
          <a:p>
            <a:pPr algn="r"/>
            <a:fld id="{2DD240B6-99DF-40F7-BFC7-5DD8D3F7E631}" type="slidenum">
              <a:rPr lang="en-US" smtClean="0"/>
              <a:pPr algn="r"/>
              <a:t>65</a:t>
            </a:fld>
            <a:endParaRPr lang="en-US" dirty="0"/>
          </a:p>
        </p:txBody>
      </p:sp>
    </p:spTree>
    <p:extLst>
      <p:ext uri="{BB962C8B-B14F-4D97-AF65-F5344CB8AC3E}">
        <p14:creationId xmlns:p14="http://schemas.microsoft.com/office/powerpoint/2010/main" val="360500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FBF7FF-741E-454F-B7B2-7E62B49B7A28}"/>
              </a:ext>
            </a:extLst>
          </p:cNvPr>
          <p:cNvSpPr>
            <a:spLocks noGrp="1"/>
          </p:cNvSpPr>
          <p:nvPr>
            <p:ph type="title"/>
          </p:nvPr>
        </p:nvSpPr>
        <p:spPr>
          <a:xfrm>
            <a:off x="609440" y="152400"/>
            <a:ext cx="10969943" cy="1143000"/>
          </a:xfrm>
        </p:spPr>
        <p:txBody>
          <a:bodyPr>
            <a:normAutofit/>
          </a:bodyPr>
          <a:lstStyle/>
          <a:p>
            <a:pPr>
              <a:spcBef>
                <a:spcPct val="50000"/>
              </a:spcBef>
            </a:pPr>
            <a:r>
              <a:rPr lang="en-US" sz="3200" dirty="0">
                <a:solidFill>
                  <a:prstClr val="black"/>
                </a:solidFill>
                <a:ea typeface="+mn-ea"/>
                <a:cs typeface="Arial" pitchFamily="34" charset="0"/>
              </a:rPr>
              <a:t>Equipment Covered</a:t>
            </a:r>
            <a:endParaRPr lang="en-US" sz="2400" dirty="0"/>
          </a:p>
        </p:txBody>
      </p:sp>
      <p:sp>
        <p:nvSpPr>
          <p:cNvPr id="5" name="Content Placeholder 4">
            <a:extLst>
              <a:ext uri="{FF2B5EF4-FFF2-40B4-BE49-F238E27FC236}">
                <a16:creationId xmlns:a16="http://schemas.microsoft.com/office/drawing/2014/main" id="{38D5E9B3-9D96-477F-8F41-7276EF946D93}"/>
              </a:ext>
            </a:extLst>
          </p:cNvPr>
          <p:cNvSpPr>
            <a:spLocks noGrp="1"/>
          </p:cNvSpPr>
          <p:nvPr>
            <p:ph idx="1"/>
          </p:nvPr>
        </p:nvSpPr>
        <p:spPr/>
        <p:txBody>
          <a:bodyPr/>
          <a:lstStyle/>
          <a:p>
            <a:pPr marL="287338" indent="-287338">
              <a:spcBef>
                <a:spcPts val="0"/>
              </a:spcBef>
            </a:pPr>
            <a:r>
              <a:rPr lang="en-US" b="1" dirty="0">
                <a:solidFill>
                  <a:srgbClr val="000000"/>
                </a:solidFill>
                <a:cs typeface="Arial" panose="020B0604020202020204" pitchFamily="34" charset="0"/>
              </a:rPr>
              <a:t>examination tables </a:t>
            </a:r>
          </a:p>
          <a:p>
            <a:pPr marL="287338" indent="-287338">
              <a:spcBef>
                <a:spcPts val="0"/>
              </a:spcBef>
            </a:pPr>
            <a:r>
              <a:rPr lang="en-US" b="1" dirty="0">
                <a:solidFill>
                  <a:srgbClr val="000000"/>
                </a:solidFill>
                <a:cs typeface="Arial" panose="020B0604020202020204" pitchFamily="34" charset="0"/>
              </a:rPr>
              <a:t>examination chairs  (including those used for dental or optical exams)</a:t>
            </a:r>
          </a:p>
          <a:p>
            <a:pPr marL="287338" indent="-287338">
              <a:spcBef>
                <a:spcPts val="0"/>
              </a:spcBef>
            </a:pPr>
            <a:r>
              <a:rPr lang="en-US" b="1" dirty="0">
                <a:solidFill>
                  <a:srgbClr val="000000"/>
                </a:solidFill>
                <a:cs typeface="Arial" panose="020B0604020202020204" pitchFamily="34" charset="0"/>
              </a:rPr>
              <a:t>weight scales</a:t>
            </a:r>
          </a:p>
          <a:p>
            <a:pPr marL="287338" indent="-287338">
              <a:spcBef>
                <a:spcPts val="0"/>
              </a:spcBef>
            </a:pPr>
            <a:r>
              <a:rPr lang="en-US" b="1" dirty="0">
                <a:solidFill>
                  <a:srgbClr val="000000"/>
                </a:solidFill>
                <a:cs typeface="Arial" panose="020B0604020202020204" pitchFamily="34" charset="0"/>
              </a:rPr>
              <a:t>x-ray machines</a:t>
            </a:r>
          </a:p>
          <a:p>
            <a:pPr marL="287338" indent="-287338">
              <a:spcBef>
                <a:spcPts val="0"/>
              </a:spcBef>
            </a:pPr>
            <a:r>
              <a:rPr lang="en-US" b="1" dirty="0">
                <a:solidFill>
                  <a:srgbClr val="000000"/>
                </a:solidFill>
                <a:cs typeface="Arial" panose="020B0604020202020204" pitchFamily="34" charset="0"/>
              </a:rPr>
              <a:t>mammography equipment</a:t>
            </a:r>
          </a:p>
          <a:p>
            <a:pPr marL="287338" indent="-287338">
              <a:spcBef>
                <a:spcPts val="0"/>
              </a:spcBef>
            </a:pPr>
            <a:r>
              <a:rPr lang="en-US" b="1" dirty="0">
                <a:solidFill>
                  <a:srgbClr val="000000"/>
                </a:solidFill>
                <a:cs typeface="Arial" panose="020B0604020202020204" pitchFamily="34" charset="0"/>
              </a:rPr>
              <a:t>other MDE</a:t>
            </a:r>
            <a:endParaRPr lang="en-US" b="1" dirty="0">
              <a:solidFill>
                <a:prstClr val="black"/>
              </a:solidFill>
              <a:cs typeface="Arial" panose="020B0604020202020204" pitchFamily="34" charset="0"/>
            </a:endParaRPr>
          </a:p>
          <a:p>
            <a:endParaRPr lang="en-US" dirty="0"/>
          </a:p>
        </p:txBody>
      </p:sp>
      <p:pic>
        <p:nvPicPr>
          <p:cNvPr id="6" name="Picture 4" descr="Picture of former Access Board Director and two Board members looking at a MRI (Magnetic Resonance Imaging). ">
            <a:extLst>
              <a:ext uri="{FF2B5EF4-FFF2-40B4-BE49-F238E27FC236}">
                <a16:creationId xmlns:a16="http://schemas.microsoft.com/office/drawing/2014/main" id="{D95BB055-DDFB-4DF7-9231-D0DC3145B25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08812" y="3886201"/>
            <a:ext cx="3200400" cy="239096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 name="Picture 6" descr="Logo of ADA National Network">
            <a:extLst>
              <a:ext uri="{FF2B5EF4-FFF2-40B4-BE49-F238E27FC236}">
                <a16:creationId xmlns:a16="http://schemas.microsoft.com/office/drawing/2014/main" id="{46DCEB81-AE7B-EA48-9834-27C6D389F1D5}"/>
              </a:ext>
            </a:extLst>
          </p:cNvPr>
          <p:cNvPicPr>
            <a:picLocks noChangeAspect="1"/>
          </p:cNvPicPr>
          <p:nvPr/>
        </p:nvPicPr>
        <p:blipFill>
          <a:blip r:embed="rId4"/>
          <a:stretch>
            <a:fillRect/>
          </a:stretch>
        </p:blipFill>
        <p:spPr>
          <a:xfrm>
            <a:off x="-1588" y="18749"/>
            <a:ext cx="2482370" cy="836995"/>
          </a:xfrm>
          <a:prstGeom prst="rect">
            <a:avLst/>
          </a:prstGeom>
        </p:spPr>
      </p:pic>
      <p:sp>
        <p:nvSpPr>
          <p:cNvPr id="2" name="Slide Number Placeholder 1">
            <a:extLst>
              <a:ext uri="{FF2B5EF4-FFF2-40B4-BE49-F238E27FC236}">
                <a16:creationId xmlns:a16="http://schemas.microsoft.com/office/drawing/2014/main" id="{72B2A8F8-632F-8345-97DA-A1A98A2DF32D}"/>
              </a:ext>
            </a:extLst>
          </p:cNvPr>
          <p:cNvSpPr>
            <a:spLocks noGrp="1"/>
          </p:cNvSpPr>
          <p:nvPr>
            <p:ph type="sldNum" sz="quarter" idx="12"/>
          </p:nvPr>
        </p:nvSpPr>
        <p:spPr/>
        <p:txBody>
          <a:bodyPr/>
          <a:lstStyle/>
          <a:p>
            <a:pPr algn="r"/>
            <a:fld id="{2DD240B6-99DF-40F7-BFC7-5DD8D3F7E631}" type="slidenum">
              <a:rPr lang="en-US" smtClean="0"/>
              <a:pPr algn="r"/>
              <a:t>66</a:t>
            </a:fld>
            <a:endParaRPr lang="en-US" dirty="0"/>
          </a:p>
        </p:txBody>
      </p:sp>
    </p:spTree>
    <p:extLst>
      <p:ext uri="{BB962C8B-B14F-4D97-AF65-F5344CB8AC3E}">
        <p14:creationId xmlns:p14="http://schemas.microsoft.com/office/powerpoint/2010/main" val="1189841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FBF7FF-741E-454F-B7B2-7E62B49B7A28}"/>
              </a:ext>
            </a:extLst>
          </p:cNvPr>
          <p:cNvSpPr>
            <a:spLocks noGrp="1"/>
          </p:cNvSpPr>
          <p:nvPr>
            <p:ph type="title"/>
          </p:nvPr>
        </p:nvSpPr>
        <p:spPr>
          <a:xfrm>
            <a:off x="609440" y="71570"/>
            <a:ext cx="10969943" cy="1143000"/>
          </a:xfrm>
        </p:spPr>
        <p:txBody>
          <a:bodyPr>
            <a:normAutofit/>
          </a:bodyPr>
          <a:lstStyle/>
          <a:p>
            <a:pPr>
              <a:spcBef>
                <a:spcPct val="50000"/>
              </a:spcBef>
            </a:pPr>
            <a:r>
              <a:rPr lang="en-US" sz="3200" dirty="0">
                <a:solidFill>
                  <a:prstClr val="black"/>
                </a:solidFill>
                <a:ea typeface="+mn-ea"/>
                <a:cs typeface="Arial" pitchFamily="34" charset="0"/>
              </a:rPr>
              <a:t>Equipment </a:t>
            </a:r>
            <a:r>
              <a:rPr lang="en-US" sz="3200" u="sng" dirty="0">
                <a:solidFill>
                  <a:prstClr val="black"/>
                </a:solidFill>
                <a:ea typeface="+mn-ea"/>
                <a:cs typeface="Arial" pitchFamily="34" charset="0"/>
              </a:rPr>
              <a:t>Not</a:t>
            </a:r>
            <a:r>
              <a:rPr lang="en-US" sz="3200" dirty="0">
                <a:solidFill>
                  <a:prstClr val="black"/>
                </a:solidFill>
                <a:ea typeface="+mn-ea"/>
                <a:cs typeface="Arial" pitchFamily="34" charset="0"/>
              </a:rPr>
              <a:t> Covered</a:t>
            </a:r>
            <a:endParaRPr lang="en-US" sz="2400" dirty="0"/>
          </a:p>
        </p:txBody>
      </p:sp>
      <p:sp>
        <p:nvSpPr>
          <p:cNvPr id="5" name="Content Placeholder 4">
            <a:extLst>
              <a:ext uri="{FF2B5EF4-FFF2-40B4-BE49-F238E27FC236}">
                <a16:creationId xmlns:a16="http://schemas.microsoft.com/office/drawing/2014/main" id="{38D5E9B3-9D96-477F-8F41-7276EF946D93}"/>
              </a:ext>
            </a:extLst>
          </p:cNvPr>
          <p:cNvSpPr>
            <a:spLocks noGrp="1"/>
          </p:cNvSpPr>
          <p:nvPr>
            <p:ph idx="1"/>
          </p:nvPr>
        </p:nvSpPr>
        <p:spPr>
          <a:xfrm>
            <a:off x="1973081" y="5410200"/>
            <a:ext cx="8229600" cy="1066800"/>
          </a:xfrm>
        </p:spPr>
        <p:txBody>
          <a:bodyPr/>
          <a:lstStyle/>
          <a:p>
            <a:pPr marL="0" indent="0" algn="ctr">
              <a:buNone/>
              <a:defRPr/>
            </a:pPr>
            <a:r>
              <a:rPr lang="en-US" sz="2800" b="1" dirty="0">
                <a:solidFill>
                  <a:prstClr val="black"/>
                </a:solidFill>
                <a:cs typeface="Arial" pitchFamily="34" charset="0"/>
              </a:rPr>
              <a:t>Standards do not apply to personal devices or positioning aids</a:t>
            </a:r>
          </a:p>
          <a:p>
            <a:endParaRPr lang="en-US" dirty="0"/>
          </a:p>
        </p:txBody>
      </p:sp>
      <p:pic>
        <p:nvPicPr>
          <p:cNvPr id="6" name="Picture 3" descr="Photo of person fingers with spot of blood  from testing with blood glucose meter.">
            <a:extLst>
              <a:ext uri="{FF2B5EF4-FFF2-40B4-BE49-F238E27FC236}">
                <a16:creationId xmlns:a16="http://schemas.microsoft.com/office/drawing/2014/main" id="{A34887E1-B3D6-45A2-8950-CB338465D2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9212" y="2133600"/>
            <a:ext cx="309183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icture of a nursing assistant using positioning wedges to position a patient on the scanning bed of a bone scanning machine.">
            <a:extLst>
              <a:ext uri="{FF2B5EF4-FFF2-40B4-BE49-F238E27FC236}">
                <a16:creationId xmlns:a16="http://schemas.microsoft.com/office/drawing/2014/main" id="{C5FEB827-82D8-4268-97D0-EECEC676420A}"/>
              </a:ext>
            </a:extLst>
          </p:cNvPr>
          <p:cNvPicPr>
            <a:picLocks noChangeAspect="1" noChangeArrowheads="1"/>
          </p:cNvPicPr>
          <p:nvPr/>
        </p:nvPicPr>
        <p:blipFill rotWithShape="1">
          <a:blip r:embed="rId3" cstate="print"/>
          <a:srcRect r="7700" b="38109"/>
          <a:stretch/>
        </p:blipFill>
        <p:spPr bwMode="auto">
          <a:xfrm>
            <a:off x="5865813" y="1524001"/>
            <a:ext cx="3868315" cy="35992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Logo of ADA National Network">
            <a:extLst>
              <a:ext uri="{FF2B5EF4-FFF2-40B4-BE49-F238E27FC236}">
                <a16:creationId xmlns:a16="http://schemas.microsoft.com/office/drawing/2014/main" id="{3E12A8BF-7E74-DE4A-BB52-45494A6ACB91}"/>
              </a:ext>
            </a:extLst>
          </p:cNvPr>
          <p:cNvPicPr>
            <a:picLocks noChangeAspect="1"/>
          </p:cNvPicPr>
          <p:nvPr/>
        </p:nvPicPr>
        <p:blipFill>
          <a:blip r:embed="rId4"/>
          <a:stretch>
            <a:fillRect/>
          </a:stretch>
        </p:blipFill>
        <p:spPr>
          <a:xfrm>
            <a:off x="-1588" y="18749"/>
            <a:ext cx="2482370" cy="836995"/>
          </a:xfrm>
          <a:prstGeom prst="rect">
            <a:avLst/>
          </a:prstGeom>
        </p:spPr>
      </p:pic>
      <p:sp>
        <p:nvSpPr>
          <p:cNvPr id="2" name="Slide Number Placeholder 1">
            <a:extLst>
              <a:ext uri="{FF2B5EF4-FFF2-40B4-BE49-F238E27FC236}">
                <a16:creationId xmlns:a16="http://schemas.microsoft.com/office/drawing/2014/main" id="{5C4A0D2A-9912-5E4F-958F-07DE5EA7DAD5}"/>
              </a:ext>
            </a:extLst>
          </p:cNvPr>
          <p:cNvSpPr>
            <a:spLocks noGrp="1"/>
          </p:cNvSpPr>
          <p:nvPr>
            <p:ph type="sldNum" sz="quarter" idx="12"/>
          </p:nvPr>
        </p:nvSpPr>
        <p:spPr/>
        <p:txBody>
          <a:bodyPr/>
          <a:lstStyle/>
          <a:p>
            <a:pPr algn="r"/>
            <a:fld id="{2DD240B6-99DF-40F7-BFC7-5DD8D3F7E631}" type="slidenum">
              <a:rPr lang="en-US" smtClean="0"/>
              <a:pPr algn="r"/>
              <a:t>67</a:t>
            </a:fld>
            <a:endParaRPr lang="en-US" dirty="0"/>
          </a:p>
        </p:txBody>
      </p:sp>
    </p:spTree>
    <p:extLst>
      <p:ext uri="{BB962C8B-B14F-4D97-AF65-F5344CB8AC3E}">
        <p14:creationId xmlns:p14="http://schemas.microsoft.com/office/powerpoint/2010/main" val="2257412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22C2-929B-428E-9DA8-87375CBD9965}"/>
              </a:ext>
            </a:extLst>
          </p:cNvPr>
          <p:cNvSpPr>
            <a:spLocks noGrp="1"/>
          </p:cNvSpPr>
          <p:nvPr>
            <p:ph type="title"/>
          </p:nvPr>
        </p:nvSpPr>
        <p:spPr/>
        <p:txBody>
          <a:bodyPr>
            <a:normAutofit/>
          </a:bodyPr>
          <a:lstStyle/>
          <a:p>
            <a:r>
              <a:rPr lang="en-US" sz="3200" dirty="0">
                <a:solidFill>
                  <a:prstClr val="black"/>
                </a:solidFill>
                <a:cs typeface="Arial" panose="020B0604020202020204" pitchFamily="34" charset="0"/>
              </a:rPr>
              <a:t>MDE Technical Requirements</a:t>
            </a:r>
            <a:endParaRPr lang="en-US" sz="2400" dirty="0"/>
          </a:p>
        </p:txBody>
      </p:sp>
      <p:sp>
        <p:nvSpPr>
          <p:cNvPr id="3" name="Content Placeholder 2">
            <a:extLst>
              <a:ext uri="{FF2B5EF4-FFF2-40B4-BE49-F238E27FC236}">
                <a16:creationId xmlns:a16="http://schemas.microsoft.com/office/drawing/2014/main" id="{4BA5E486-8D80-45C8-A07E-4FEE8A7093BD}"/>
              </a:ext>
            </a:extLst>
          </p:cNvPr>
          <p:cNvSpPr>
            <a:spLocks noGrp="1"/>
          </p:cNvSpPr>
          <p:nvPr>
            <p:ph idx="1"/>
          </p:nvPr>
        </p:nvSpPr>
        <p:spPr/>
        <p:txBody>
          <a:bodyPr>
            <a:normAutofit fontScale="92500" lnSpcReduction="10000"/>
          </a:bodyPr>
          <a:lstStyle/>
          <a:p>
            <a:pPr marL="0" indent="0">
              <a:buNone/>
            </a:pPr>
            <a:r>
              <a:rPr lang="en-US" b="1" dirty="0">
                <a:solidFill>
                  <a:prstClr val="black"/>
                </a:solidFill>
                <a:cs typeface="Arial" panose="020B0604020202020204" pitchFamily="34" charset="0"/>
              </a:rPr>
              <a:t>Apply based on patient position for use: </a:t>
            </a:r>
          </a:p>
          <a:p>
            <a:pPr lvl="1">
              <a:buFont typeface="Arial" panose="020B0604020202020204" pitchFamily="34" charset="0"/>
              <a:buChar char="•"/>
            </a:pPr>
            <a:r>
              <a:rPr lang="en-US" b="1" dirty="0">
                <a:solidFill>
                  <a:prstClr val="black"/>
                </a:solidFill>
                <a:cs typeface="Arial" panose="020B0604020202020204" pitchFamily="34" charset="0"/>
              </a:rPr>
              <a:t>Supine, Prone, or Side Lying  (M301)</a:t>
            </a:r>
          </a:p>
          <a:p>
            <a:pPr lvl="1">
              <a:buFont typeface="Arial" panose="020B0604020202020204" pitchFamily="34" charset="0"/>
              <a:buChar char="•"/>
            </a:pPr>
            <a:r>
              <a:rPr lang="en-US" b="1" dirty="0">
                <a:solidFill>
                  <a:prstClr val="black"/>
                </a:solidFill>
                <a:cs typeface="Arial" panose="020B0604020202020204" pitchFamily="34" charset="0"/>
              </a:rPr>
              <a:t>Seated (M302)</a:t>
            </a:r>
          </a:p>
          <a:p>
            <a:pPr lvl="1">
              <a:buFont typeface="Arial" panose="020B0604020202020204" pitchFamily="34" charset="0"/>
              <a:buChar char="•"/>
            </a:pPr>
            <a:r>
              <a:rPr lang="en-US" b="1" dirty="0">
                <a:solidFill>
                  <a:prstClr val="black"/>
                </a:solidFill>
                <a:cs typeface="Arial" panose="020B0604020202020204" pitchFamily="34" charset="0"/>
              </a:rPr>
              <a:t>In Wheelchair (M303)</a:t>
            </a:r>
          </a:p>
          <a:p>
            <a:pPr lvl="1">
              <a:buFont typeface="Arial" panose="020B0604020202020204" pitchFamily="34" charset="0"/>
              <a:buChar char="•"/>
            </a:pPr>
            <a:r>
              <a:rPr lang="en-US" b="1" dirty="0">
                <a:solidFill>
                  <a:prstClr val="black"/>
                </a:solidFill>
                <a:cs typeface="Arial" panose="020B0604020202020204" pitchFamily="34" charset="0"/>
              </a:rPr>
              <a:t>Standing (M304)</a:t>
            </a:r>
          </a:p>
          <a:p>
            <a:pPr lvl="5"/>
            <a:endParaRPr lang="en-US" sz="1300" b="1" dirty="0">
              <a:solidFill>
                <a:prstClr val="black"/>
              </a:solidFill>
              <a:cs typeface="Arial" panose="020B0604020202020204" pitchFamily="34" charset="0"/>
            </a:endParaRPr>
          </a:p>
          <a:p>
            <a:pPr marL="0" indent="0">
              <a:buNone/>
            </a:pPr>
            <a:r>
              <a:rPr lang="en-US" b="1" dirty="0">
                <a:solidFill>
                  <a:prstClr val="black"/>
                </a:solidFill>
                <a:cs typeface="Arial" panose="020B0604020202020204" pitchFamily="34" charset="0"/>
              </a:rPr>
              <a:t>Also address: supports (M305), communication (M306) &amp; operable Parts (M307)</a:t>
            </a:r>
          </a:p>
          <a:p>
            <a:endParaRPr lang="en-US" dirty="0"/>
          </a:p>
        </p:txBody>
      </p:sp>
      <p:pic>
        <p:nvPicPr>
          <p:cNvPr id="4" name="Picture 3" descr="Logo of ADA National Network">
            <a:extLst>
              <a:ext uri="{FF2B5EF4-FFF2-40B4-BE49-F238E27FC236}">
                <a16:creationId xmlns:a16="http://schemas.microsoft.com/office/drawing/2014/main" id="{9859B770-1721-8246-8E80-41AE52C8C4B3}"/>
              </a:ext>
            </a:extLst>
          </p:cNvPr>
          <p:cNvPicPr>
            <a:picLocks noChangeAspect="1"/>
          </p:cNvPicPr>
          <p:nvPr/>
        </p:nvPicPr>
        <p:blipFill>
          <a:blip r:embed="rId2"/>
          <a:stretch>
            <a:fillRect/>
          </a:stretch>
        </p:blipFill>
        <p:spPr>
          <a:xfrm>
            <a:off x="-1588" y="18749"/>
            <a:ext cx="2482370" cy="836995"/>
          </a:xfrm>
          <a:prstGeom prst="rect">
            <a:avLst/>
          </a:prstGeom>
        </p:spPr>
      </p:pic>
      <p:sp>
        <p:nvSpPr>
          <p:cNvPr id="5" name="Slide Number Placeholder 4">
            <a:extLst>
              <a:ext uri="{FF2B5EF4-FFF2-40B4-BE49-F238E27FC236}">
                <a16:creationId xmlns:a16="http://schemas.microsoft.com/office/drawing/2014/main" id="{6AFF79B6-F95C-554B-A24B-049966F2E48E}"/>
              </a:ext>
            </a:extLst>
          </p:cNvPr>
          <p:cNvSpPr>
            <a:spLocks noGrp="1"/>
          </p:cNvSpPr>
          <p:nvPr>
            <p:ph type="sldNum" sz="quarter" idx="12"/>
          </p:nvPr>
        </p:nvSpPr>
        <p:spPr/>
        <p:txBody>
          <a:bodyPr/>
          <a:lstStyle/>
          <a:p>
            <a:pPr algn="r"/>
            <a:fld id="{2DD240B6-99DF-40F7-BFC7-5DD8D3F7E631}" type="slidenum">
              <a:rPr lang="en-US" smtClean="0"/>
              <a:pPr algn="r"/>
              <a:t>68</a:t>
            </a:fld>
            <a:endParaRPr lang="en-US" dirty="0"/>
          </a:p>
        </p:txBody>
      </p:sp>
    </p:spTree>
    <p:extLst>
      <p:ext uri="{BB962C8B-B14F-4D97-AF65-F5344CB8AC3E}">
        <p14:creationId xmlns:p14="http://schemas.microsoft.com/office/powerpoint/2010/main" val="1393018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22C2-929B-428E-9DA8-87375CBD9965}"/>
              </a:ext>
            </a:extLst>
          </p:cNvPr>
          <p:cNvSpPr>
            <a:spLocks noGrp="1"/>
          </p:cNvSpPr>
          <p:nvPr>
            <p:ph type="title"/>
          </p:nvPr>
        </p:nvSpPr>
        <p:spPr>
          <a:xfrm>
            <a:off x="609440" y="457200"/>
            <a:ext cx="10969943" cy="1143000"/>
          </a:xfrm>
        </p:spPr>
        <p:txBody>
          <a:bodyPr>
            <a:normAutofit/>
          </a:bodyPr>
          <a:lstStyle/>
          <a:p>
            <a:pPr>
              <a:spcBef>
                <a:spcPts val="0"/>
              </a:spcBef>
              <a:defRPr/>
            </a:pPr>
            <a:r>
              <a:rPr lang="en-US" sz="3200" dirty="0">
                <a:solidFill>
                  <a:prstClr val="black"/>
                </a:solidFill>
                <a:ea typeface="+mn-ea"/>
                <a:cs typeface="Arial"/>
              </a:rPr>
              <a:t>Supine, Prone or Side-Lying MDE Transfer Surface</a:t>
            </a:r>
            <a:endParaRPr lang="en-US" sz="3200" dirty="0">
              <a:solidFill>
                <a:prstClr val="black"/>
              </a:solidFill>
              <a:ea typeface="+mn-ea"/>
              <a:cs typeface="Arial" pitchFamily="34" charset="0"/>
            </a:endParaRPr>
          </a:p>
        </p:txBody>
      </p:sp>
      <p:sp>
        <p:nvSpPr>
          <p:cNvPr id="3" name="Content Placeholder 2">
            <a:extLst>
              <a:ext uri="{FF2B5EF4-FFF2-40B4-BE49-F238E27FC236}">
                <a16:creationId xmlns:a16="http://schemas.microsoft.com/office/drawing/2014/main" id="{4BA5E486-8D80-45C8-A07E-4FEE8A7093BD}"/>
              </a:ext>
            </a:extLst>
          </p:cNvPr>
          <p:cNvSpPr>
            <a:spLocks noGrp="1"/>
          </p:cNvSpPr>
          <p:nvPr>
            <p:ph idx="1"/>
          </p:nvPr>
        </p:nvSpPr>
        <p:spPr>
          <a:xfrm>
            <a:off x="1958993" y="4728440"/>
            <a:ext cx="8229600" cy="2372085"/>
          </a:xfrm>
        </p:spPr>
        <p:txBody>
          <a:bodyPr/>
          <a:lstStyle/>
          <a:p>
            <a:pPr marL="0" indent="0" algn="ctr">
              <a:spcBef>
                <a:spcPts val="0"/>
              </a:spcBef>
              <a:buNone/>
              <a:defRPr/>
            </a:pPr>
            <a:r>
              <a:rPr lang="en-US" sz="2800" b="1" dirty="0">
                <a:solidFill>
                  <a:prstClr val="black"/>
                </a:solidFill>
                <a:cs typeface="Arial" panose="020B0604020202020204" pitchFamily="34" charset="0"/>
              </a:rPr>
              <a:t>Adjustable Heights</a:t>
            </a:r>
          </a:p>
          <a:p>
            <a:pPr marL="0" indent="0">
              <a:spcBef>
                <a:spcPts val="0"/>
              </a:spcBef>
              <a:buNone/>
              <a:defRPr/>
            </a:pPr>
            <a:r>
              <a:rPr lang="en-US" sz="2800" b="1" dirty="0">
                <a:solidFill>
                  <a:prstClr val="black"/>
                </a:solidFill>
                <a:cs typeface="Arial" panose="020B0604020202020204" pitchFamily="34" charset="0"/>
              </a:rPr>
              <a:t>Low:  17 – 19”</a:t>
            </a:r>
          </a:p>
          <a:p>
            <a:pPr marL="0" indent="0">
              <a:spcBef>
                <a:spcPts val="0"/>
              </a:spcBef>
              <a:buNone/>
              <a:defRPr/>
            </a:pPr>
            <a:r>
              <a:rPr lang="en-US" sz="2800" b="1" dirty="0">
                <a:solidFill>
                  <a:prstClr val="black"/>
                </a:solidFill>
                <a:cs typeface="Arial" panose="020B0604020202020204" pitchFamily="34" charset="0"/>
              </a:rPr>
              <a:t>High: 25”</a:t>
            </a:r>
          </a:p>
          <a:p>
            <a:pPr marL="0" indent="0">
              <a:spcBef>
                <a:spcPts val="0"/>
              </a:spcBef>
              <a:buNone/>
              <a:defRPr/>
            </a:pPr>
            <a:r>
              <a:rPr lang="en-US" sz="2800" b="1" dirty="0">
                <a:solidFill>
                  <a:prstClr val="black"/>
                </a:solidFill>
                <a:cs typeface="Arial" panose="020B0604020202020204" pitchFamily="34" charset="0"/>
              </a:rPr>
              <a:t>Additional Heights: at least 4 between low and high separated by at least 1” </a:t>
            </a:r>
            <a:endParaRPr lang="en-US" sz="2800" dirty="0">
              <a:solidFill>
                <a:prstClr val="black"/>
              </a:solidFill>
              <a:cs typeface="Arial" panose="020B0604020202020204" pitchFamily="34" charset="0"/>
            </a:endParaRPr>
          </a:p>
        </p:txBody>
      </p:sp>
      <p:pic>
        <p:nvPicPr>
          <p:cNvPr id="6" name="Picture 5" descr="Elevation drawing of the foot end of an examination table.  The low and high transfer positions, at least 4 additional positions separated by 1 inch and the top of the transfer surface are shown.">
            <a:extLst>
              <a:ext uri="{FF2B5EF4-FFF2-40B4-BE49-F238E27FC236}">
                <a16:creationId xmlns:a16="http://schemas.microsoft.com/office/drawing/2014/main" id="{1FA7B6C2-3E2B-4C2D-A4F7-4DABEB96A6B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3012" y="1660162"/>
            <a:ext cx="6917566" cy="3068277"/>
          </a:xfrm>
          <a:prstGeom prst="rect">
            <a:avLst/>
          </a:prstGeom>
        </p:spPr>
      </p:pic>
      <p:sp>
        <p:nvSpPr>
          <p:cNvPr id="4" name="Slide Number Placeholder 3">
            <a:extLst>
              <a:ext uri="{FF2B5EF4-FFF2-40B4-BE49-F238E27FC236}">
                <a16:creationId xmlns:a16="http://schemas.microsoft.com/office/drawing/2014/main" id="{41F60B46-4048-C84C-875A-63D176D74797}"/>
              </a:ext>
            </a:extLst>
          </p:cNvPr>
          <p:cNvSpPr>
            <a:spLocks noGrp="1"/>
          </p:cNvSpPr>
          <p:nvPr>
            <p:ph type="sldNum" sz="quarter" idx="12"/>
          </p:nvPr>
        </p:nvSpPr>
        <p:spPr/>
        <p:txBody>
          <a:bodyPr/>
          <a:lstStyle/>
          <a:p>
            <a:pPr algn="r"/>
            <a:fld id="{2DD240B6-99DF-40F7-BFC7-5DD8D3F7E631}" type="slidenum">
              <a:rPr lang="en-US" smtClean="0"/>
              <a:pPr algn="r"/>
              <a:t>69</a:t>
            </a:fld>
            <a:endParaRPr lang="en-US" dirty="0"/>
          </a:p>
        </p:txBody>
      </p:sp>
    </p:spTree>
    <p:extLst>
      <p:ext uri="{BB962C8B-B14F-4D97-AF65-F5344CB8AC3E}">
        <p14:creationId xmlns:p14="http://schemas.microsoft.com/office/powerpoint/2010/main" val="3978480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7BD3-05C1-4BFA-8950-5A90E2E452B9}"/>
              </a:ext>
            </a:extLst>
          </p:cNvPr>
          <p:cNvSpPr>
            <a:spLocks noGrp="1"/>
          </p:cNvSpPr>
          <p:nvPr>
            <p:ph type="title"/>
          </p:nvPr>
        </p:nvSpPr>
        <p:spPr/>
        <p:txBody>
          <a:bodyPr/>
          <a:lstStyle/>
          <a:p>
            <a:r>
              <a:rPr lang="en-US" dirty="0"/>
              <a:t>ADA Overview and Requirements IV</a:t>
            </a:r>
          </a:p>
        </p:txBody>
      </p:sp>
      <p:sp>
        <p:nvSpPr>
          <p:cNvPr id="9" name="Content Placeholder 8">
            <a:extLst>
              <a:ext uri="{FF2B5EF4-FFF2-40B4-BE49-F238E27FC236}">
                <a16:creationId xmlns:a16="http://schemas.microsoft.com/office/drawing/2014/main" id="{2AA4B820-17F9-4473-A1A0-E088DEA6B0CD}"/>
              </a:ext>
            </a:extLst>
          </p:cNvPr>
          <p:cNvSpPr>
            <a:spLocks noGrp="1"/>
          </p:cNvSpPr>
          <p:nvPr>
            <p:ph idx="1"/>
          </p:nvPr>
        </p:nvSpPr>
        <p:spPr/>
        <p:txBody>
          <a:bodyPr/>
          <a:lstStyle/>
          <a:p>
            <a:r>
              <a:rPr lang="en-US" dirty="0"/>
              <a:t>Existing Facility Accessibility Requirements</a:t>
            </a:r>
          </a:p>
          <a:p>
            <a:pPr lvl="1"/>
            <a:r>
              <a:rPr lang="en-US" dirty="0"/>
              <a:t>Title II</a:t>
            </a:r>
          </a:p>
          <a:p>
            <a:pPr lvl="2"/>
            <a:r>
              <a:rPr lang="en-US" sz="2399" dirty="0"/>
              <a:t>Program as a whole must be accessible.</a:t>
            </a:r>
          </a:p>
          <a:p>
            <a:pPr lvl="2"/>
            <a:r>
              <a:rPr lang="en-US" sz="2399" dirty="0"/>
              <a:t>May mean removing architectural barriers or adopting alternative measures.</a:t>
            </a:r>
          </a:p>
          <a:p>
            <a:pPr lvl="1"/>
            <a:r>
              <a:rPr lang="en-US" dirty="0"/>
              <a:t>Title III</a:t>
            </a:r>
          </a:p>
          <a:p>
            <a:pPr lvl="2"/>
            <a:r>
              <a:rPr lang="en-US" sz="2399" dirty="0"/>
              <a:t>Readily achievable barrier removal.</a:t>
            </a:r>
          </a:p>
          <a:p>
            <a:pPr lvl="2"/>
            <a:r>
              <a:rPr lang="en-US" sz="2399" dirty="0"/>
              <a:t>If barriers cannot be removed, must make services available through alternative methods.</a:t>
            </a:r>
          </a:p>
        </p:txBody>
      </p:sp>
    </p:spTree>
    <p:extLst>
      <p:ext uri="{BB962C8B-B14F-4D97-AF65-F5344CB8AC3E}">
        <p14:creationId xmlns:p14="http://schemas.microsoft.com/office/powerpoint/2010/main" val="425291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22C2-929B-428E-9DA8-87375CBD9965}"/>
              </a:ext>
            </a:extLst>
          </p:cNvPr>
          <p:cNvSpPr>
            <a:spLocks noGrp="1"/>
          </p:cNvSpPr>
          <p:nvPr>
            <p:ph type="title"/>
          </p:nvPr>
        </p:nvSpPr>
        <p:spPr>
          <a:xfrm>
            <a:off x="609440" y="457200"/>
            <a:ext cx="10969943" cy="1143000"/>
          </a:xfrm>
        </p:spPr>
        <p:txBody>
          <a:bodyPr>
            <a:normAutofit/>
          </a:bodyPr>
          <a:lstStyle/>
          <a:p>
            <a:pPr>
              <a:spcBef>
                <a:spcPts val="0"/>
              </a:spcBef>
              <a:defRPr/>
            </a:pPr>
            <a:r>
              <a:rPr lang="en-US" sz="3200" dirty="0">
                <a:solidFill>
                  <a:prstClr val="black"/>
                </a:solidFill>
                <a:ea typeface="+mn-ea"/>
                <a:cs typeface="Arial" pitchFamily="34" charset="0"/>
              </a:rPr>
              <a:t>Seated in a Wheelchair Pass Through Entry/ Exit MDE</a:t>
            </a:r>
            <a:endParaRPr lang="en-US" sz="2400" dirty="0"/>
          </a:p>
        </p:txBody>
      </p:sp>
      <p:pic>
        <p:nvPicPr>
          <p:cNvPr id="4" name="Picture 3" descr="photo of a platform weight scale that accommodates both people who can stand and those using wheelchairs">
            <a:extLst>
              <a:ext uri="{FF2B5EF4-FFF2-40B4-BE49-F238E27FC236}">
                <a16:creationId xmlns:a16="http://schemas.microsoft.com/office/drawing/2014/main" id="{29545880-1756-48D4-8207-106F7813B7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979612" y="2359728"/>
            <a:ext cx="2743200" cy="3211547"/>
          </a:xfrm>
          <a:prstGeom prst="rect">
            <a:avLst/>
          </a:prstGeom>
          <a:ln>
            <a:solidFill>
              <a:schemeClr val="tx1"/>
            </a:solidFill>
          </a:ln>
        </p:spPr>
      </p:pic>
      <p:pic>
        <p:nvPicPr>
          <p:cNvPr id="5" name="Picture 4" descr="A side elevation drawing of a person seated in a wheelchair on a raised platform.  The platform is shown as 40 inches instead of the 48 because the space permits pass-through from two opposing sides.">
            <a:extLst>
              <a:ext uri="{FF2B5EF4-FFF2-40B4-BE49-F238E27FC236}">
                <a16:creationId xmlns:a16="http://schemas.microsoft.com/office/drawing/2014/main" id="{B5B5BD87-0286-476F-9F92-BDC1B2234C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2041" y="1327003"/>
            <a:ext cx="5212080" cy="3059780"/>
          </a:xfrm>
          <a:prstGeom prst="rect">
            <a:avLst/>
          </a:prstGeom>
          <a:noFill/>
          <a:ln>
            <a:noFill/>
          </a:ln>
        </p:spPr>
      </p:pic>
      <p:pic>
        <p:nvPicPr>
          <p:cNvPr id="6" name="Picture 5" descr="A plan view drawing of a person seated in a wheelchair on a raised platform.  The platform is shown as 40 inches long min.">
            <a:extLst>
              <a:ext uri="{FF2B5EF4-FFF2-40B4-BE49-F238E27FC236}">
                <a16:creationId xmlns:a16="http://schemas.microsoft.com/office/drawing/2014/main" id="{35CB6975-8752-41FF-B64A-2CFC49F40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812" y="4474924"/>
            <a:ext cx="3749040" cy="2192701"/>
          </a:xfrm>
          <a:prstGeom prst="rect">
            <a:avLst/>
          </a:prstGeom>
        </p:spPr>
      </p:pic>
      <p:sp>
        <p:nvSpPr>
          <p:cNvPr id="3" name="Slide Number Placeholder 2">
            <a:extLst>
              <a:ext uri="{FF2B5EF4-FFF2-40B4-BE49-F238E27FC236}">
                <a16:creationId xmlns:a16="http://schemas.microsoft.com/office/drawing/2014/main" id="{F6ADCE2A-DAD3-0641-9397-1B08EC0C95CB}"/>
              </a:ext>
            </a:extLst>
          </p:cNvPr>
          <p:cNvSpPr>
            <a:spLocks noGrp="1"/>
          </p:cNvSpPr>
          <p:nvPr>
            <p:ph type="sldNum" sz="quarter" idx="12"/>
          </p:nvPr>
        </p:nvSpPr>
        <p:spPr/>
        <p:txBody>
          <a:bodyPr/>
          <a:lstStyle/>
          <a:p>
            <a:pPr algn="r"/>
            <a:fld id="{2DD240B6-99DF-40F7-BFC7-5DD8D3F7E631}" type="slidenum">
              <a:rPr lang="en-US" smtClean="0"/>
              <a:pPr algn="r"/>
              <a:t>70</a:t>
            </a:fld>
            <a:endParaRPr lang="en-US" dirty="0"/>
          </a:p>
        </p:txBody>
      </p:sp>
    </p:spTree>
    <p:extLst>
      <p:ext uri="{BB962C8B-B14F-4D97-AF65-F5344CB8AC3E}">
        <p14:creationId xmlns:p14="http://schemas.microsoft.com/office/powerpoint/2010/main" val="2854661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22C2-929B-428E-9DA8-87375CBD9965}"/>
              </a:ext>
            </a:extLst>
          </p:cNvPr>
          <p:cNvSpPr>
            <a:spLocks noGrp="1"/>
          </p:cNvSpPr>
          <p:nvPr>
            <p:ph type="title"/>
          </p:nvPr>
        </p:nvSpPr>
        <p:spPr>
          <a:xfrm>
            <a:off x="836612" y="267542"/>
            <a:ext cx="10969943" cy="1143000"/>
          </a:xfrm>
        </p:spPr>
        <p:txBody>
          <a:bodyPr>
            <a:normAutofit/>
          </a:bodyPr>
          <a:lstStyle/>
          <a:p>
            <a:r>
              <a:rPr lang="en-US" altLang="en-US" sz="3200" dirty="0">
                <a:solidFill>
                  <a:prstClr val="black"/>
                </a:solidFill>
                <a:cs typeface="Arial" panose="020B0604020202020204" pitchFamily="34" charset="0"/>
              </a:rPr>
              <a:t>Standing MDE Requirements</a:t>
            </a:r>
            <a:endParaRPr lang="en-US" sz="2800" dirty="0"/>
          </a:p>
        </p:txBody>
      </p:sp>
      <p:sp>
        <p:nvSpPr>
          <p:cNvPr id="3" name="Content Placeholder 2">
            <a:extLst>
              <a:ext uri="{FF2B5EF4-FFF2-40B4-BE49-F238E27FC236}">
                <a16:creationId xmlns:a16="http://schemas.microsoft.com/office/drawing/2014/main" id="{4BA5E486-8D80-45C8-A07E-4FEE8A7093BD}"/>
              </a:ext>
            </a:extLst>
          </p:cNvPr>
          <p:cNvSpPr>
            <a:spLocks noGrp="1"/>
          </p:cNvSpPr>
          <p:nvPr>
            <p:ph idx="1"/>
          </p:nvPr>
        </p:nvSpPr>
        <p:spPr>
          <a:xfrm>
            <a:off x="227012" y="1316677"/>
            <a:ext cx="7772400" cy="5388923"/>
          </a:xfrm>
        </p:spPr>
        <p:txBody>
          <a:bodyPr>
            <a:noAutofit/>
          </a:bodyPr>
          <a:lstStyle/>
          <a:p>
            <a:pPr>
              <a:spcBef>
                <a:spcPts val="0"/>
              </a:spcBef>
              <a:defRPr/>
            </a:pPr>
            <a:r>
              <a:rPr lang="en-US" sz="2800" b="1" dirty="0">
                <a:solidFill>
                  <a:prstClr val="black"/>
                </a:solidFill>
              </a:rPr>
              <a:t>Slip-resistant surface</a:t>
            </a:r>
          </a:p>
          <a:p>
            <a:pPr>
              <a:spcBef>
                <a:spcPts val="0"/>
              </a:spcBef>
              <a:defRPr/>
            </a:pPr>
            <a:endParaRPr lang="en-US" sz="1200" b="1" dirty="0">
              <a:solidFill>
                <a:prstClr val="black"/>
              </a:solidFill>
            </a:endParaRPr>
          </a:p>
          <a:p>
            <a:pPr>
              <a:spcBef>
                <a:spcPts val="0"/>
              </a:spcBef>
              <a:defRPr/>
            </a:pPr>
            <a:r>
              <a:rPr lang="en-US" sz="2800" b="1" dirty="0">
                <a:solidFill>
                  <a:prstClr val="black"/>
                </a:solidFill>
              </a:rPr>
              <a:t>Vertical support gripping surface:</a:t>
            </a:r>
          </a:p>
          <a:p>
            <a:pPr>
              <a:spcBef>
                <a:spcPts val="0"/>
              </a:spcBef>
              <a:defRPr/>
            </a:pPr>
            <a:endParaRPr lang="en-US" sz="1000" b="1" dirty="0">
              <a:solidFill>
                <a:prstClr val="black"/>
              </a:solidFill>
            </a:endParaRPr>
          </a:p>
          <a:p>
            <a:pPr marL="857250" lvl="1" indent="-457200">
              <a:spcBef>
                <a:spcPts val="0"/>
              </a:spcBef>
              <a:defRPr/>
            </a:pPr>
            <a:r>
              <a:rPr lang="en-US" sz="2800" b="1" dirty="0">
                <a:solidFill>
                  <a:prstClr val="black"/>
                </a:solidFill>
              </a:rPr>
              <a:t>18” long min</a:t>
            </a:r>
          </a:p>
          <a:p>
            <a:pPr marL="857250" lvl="1" indent="-457200">
              <a:spcBef>
                <a:spcPts val="0"/>
              </a:spcBef>
              <a:defRPr/>
            </a:pPr>
            <a:endParaRPr lang="en-US" sz="2800" b="1" dirty="0">
              <a:solidFill>
                <a:prstClr val="black"/>
              </a:solidFill>
            </a:endParaRPr>
          </a:p>
          <a:p>
            <a:pPr marL="857250" lvl="1" indent="-457200">
              <a:spcBef>
                <a:spcPts val="0"/>
              </a:spcBef>
              <a:defRPr/>
            </a:pPr>
            <a:r>
              <a:rPr lang="en-US" sz="2800" b="1" dirty="0">
                <a:solidFill>
                  <a:prstClr val="black"/>
                </a:solidFill>
              </a:rPr>
              <a:t>34” - 37” height (lower end of gripping surface)</a:t>
            </a:r>
          </a:p>
          <a:p>
            <a:pPr marL="0" indent="0">
              <a:spcBef>
                <a:spcPts val="0"/>
              </a:spcBef>
              <a:buNone/>
              <a:defRPr/>
            </a:pPr>
            <a:endParaRPr lang="en-US" sz="2800" b="1" dirty="0">
              <a:solidFill>
                <a:prstClr val="black"/>
              </a:solidFill>
            </a:endParaRPr>
          </a:p>
          <a:p>
            <a:pPr>
              <a:spcBef>
                <a:spcPts val="0"/>
              </a:spcBef>
              <a:defRPr/>
            </a:pPr>
            <a:r>
              <a:rPr lang="en-US" sz="2800" b="1" dirty="0">
                <a:solidFill>
                  <a:prstClr val="black"/>
                </a:solidFill>
              </a:rPr>
              <a:t>Horizontal support gripping surface:</a:t>
            </a:r>
          </a:p>
          <a:p>
            <a:pPr marL="457200" indent="-457200">
              <a:spcBef>
                <a:spcPts val="0"/>
              </a:spcBef>
              <a:defRPr/>
            </a:pPr>
            <a:endParaRPr lang="en-US" sz="1100" b="1" dirty="0">
              <a:solidFill>
                <a:prstClr val="black"/>
              </a:solidFill>
            </a:endParaRPr>
          </a:p>
          <a:p>
            <a:pPr marL="857250" lvl="1" indent="-457200">
              <a:spcBef>
                <a:spcPts val="0"/>
              </a:spcBef>
              <a:defRPr/>
            </a:pPr>
            <a:r>
              <a:rPr lang="en-US" sz="2800" b="1" dirty="0">
                <a:solidFill>
                  <a:prstClr val="black"/>
                </a:solidFill>
              </a:rPr>
              <a:t>4” long min</a:t>
            </a:r>
          </a:p>
          <a:p>
            <a:pPr marL="857250" lvl="1" indent="-457200">
              <a:spcBef>
                <a:spcPts val="0"/>
              </a:spcBef>
              <a:defRPr/>
            </a:pPr>
            <a:endParaRPr lang="en-US" sz="2800" b="1" dirty="0">
              <a:solidFill>
                <a:prstClr val="black"/>
              </a:solidFill>
            </a:endParaRPr>
          </a:p>
          <a:p>
            <a:pPr marL="857250" lvl="1" indent="-457200">
              <a:spcBef>
                <a:spcPts val="0"/>
              </a:spcBef>
              <a:defRPr/>
            </a:pPr>
            <a:r>
              <a:rPr lang="en-US" sz="2800" b="1" dirty="0">
                <a:solidFill>
                  <a:prstClr val="black"/>
                </a:solidFill>
              </a:rPr>
              <a:t>34” - 38” height (top of gripping surface)</a:t>
            </a:r>
          </a:p>
          <a:p>
            <a:endParaRPr lang="en-US" sz="2800" dirty="0"/>
          </a:p>
        </p:txBody>
      </p:sp>
      <p:pic>
        <p:nvPicPr>
          <p:cNvPr id="4" name="Picture 2" descr="Illustration of a man standing on a scale holding on to standing supports on each side of the scale.">
            <a:extLst>
              <a:ext uri="{FF2B5EF4-FFF2-40B4-BE49-F238E27FC236}">
                <a16:creationId xmlns:a16="http://schemas.microsoft.com/office/drawing/2014/main" id="{2D5281BF-6EB0-4A30-B04F-ACE264EDCB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57" t="-1949" r="21477" b="1949"/>
          <a:stretch/>
        </p:blipFill>
        <p:spPr bwMode="auto">
          <a:xfrm>
            <a:off x="8151812" y="1721920"/>
            <a:ext cx="3283843" cy="4702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of ADA National Network">
            <a:extLst>
              <a:ext uri="{FF2B5EF4-FFF2-40B4-BE49-F238E27FC236}">
                <a16:creationId xmlns:a16="http://schemas.microsoft.com/office/drawing/2014/main" id="{95E9EC7B-EFD9-C841-BC38-8FE1C9F98E3D}"/>
              </a:ext>
            </a:extLst>
          </p:cNvPr>
          <p:cNvPicPr>
            <a:picLocks noChangeAspect="1"/>
          </p:cNvPicPr>
          <p:nvPr/>
        </p:nvPicPr>
        <p:blipFill>
          <a:blip r:embed="rId3"/>
          <a:stretch>
            <a:fillRect/>
          </a:stretch>
        </p:blipFill>
        <p:spPr>
          <a:xfrm>
            <a:off x="-1588" y="18749"/>
            <a:ext cx="2482370" cy="836995"/>
          </a:xfrm>
          <a:prstGeom prst="rect">
            <a:avLst/>
          </a:prstGeom>
        </p:spPr>
      </p:pic>
      <p:sp>
        <p:nvSpPr>
          <p:cNvPr id="6" name="Slide Number Placeholder 5">
            <a:extLst>
              <a:ext uri="{FF2B5EF4-FFF2-40B4-BE49-F238E27FC236}">
                <a16:creationId xmlns:a16="http://schemas.microsoft.com/office/drawing/2014/main" id="{B9CA433B-5940-0945-8506-B8A0483D3E4C}"/>
              </a:ext>
            </a:extLst>
          </p:cNvPr>
          <p:cNvSpPr>
            <a:spLocks noGrp="1"/>
          </p:cNvSpPr>
          <p:nvPr>
            <p:ph type="sldNum" sz="quarter" idx="12"/>
          </p:nvPr>
        </p:nvSpPr>
        <p:spPr/>
        <p:txBody>
          <a:bodyPr/>
          <a:lstStyle/>
          <a:p>
            <a:pPr algn="r"/>
            <a:fld id="{2DD240B6-99DF-40F7-BFC7-5DD8D3F7E631}" type="slidenum">
              <a:rPr lang="en-US" smtClean="0"/>
              <a:pPr algn="r"/>
              <a:t>71</a:t>
            </a:fld>
            <a:endParaRPr lang="en-US" dirty="0"/>
          </a:p>
        </p:txBody>
      </p:sp>
    </p:spTree>
    <p:extLst>
      <p:ext uri="{BB962C8B-B14F-4D97-AF65-F5344CB8AC3E}">
        <p14:creationId xmlns:p14="http://schemas.microsoft.com/office/powerpoint/2010/main" val="1667499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CCDB-D46D-EF4D-9A3B-70C88FD3F756}"/>
              </a:ext>
            </a:extLst>
          </p:cNvPr>
          <p:cNvSpPr>
            <a:spLocks noGrp="1"/>
          </p:cNvSpPr>
          <p:nvPr>
            <p:ph type="title"/>
          </p:nvPr>
        </p:nvSpPr>
        <p:spPr/>
        <p:txBody>
          <a:bodyPr>
            <a:normAutofit/>
          </a:bodyPr>
          <a:lstStyle/>
          <a:p>
            <a:r>
              <a:rPr lang="en-US" sz="3200" dirty="0"/>
              <a:t>Tax Incentives</a:t>
            </a:r>
          </a:p>
        </p:txBody>
      </p:sp>
      <p:sp>
        <p:nvSpPr>
          <p:cNvPr id="3" name="Content Placeholder 2">
            <a:extLst>
              <a:ext uri="{FF2B5EF4-FFF2-40B4-BE49-F238E27FC236}">
                <a16:creationId xmlns:a16="http://schemas.microsoft.com/office/drawing/2014/main" id="{C1647B11-639C-F740-A5F2-2F7B16ADE957}"/>
              </a:ext>
            </a:extLst>
          </p:cNvPr>
          <p:cNvSpPr>
            <a:spLocks noGrp="1"/>
          </p:cNvSpPr>
          <p:nvPr>
            <p:ph idx="1"/>
          </p:nvPr>
        </p:nvSpPr>
        <p:spPr/>
        <p:txBody>
          <a:bodyPr>
            <a:normAutofit/>
          </a:bodyPr>
          <a:lstStyle/>
          <a:p>
            <a:r>
              <a:rPr lang="en-US" dirty="0"/>
              <a:t>Health care providers can receive tax incentives for physical accessibility changes, transportation accessibility modifications, and communication accessibility expenses</a:t>
            </a:r>
          </a:p>
          <a:p>
            <a:r>
              <a:rPr lang="en-US" dirty="0"/>
              <a:t>View the ADA National Network Quick Tips - </a:t>
            </a:r>
            <a:r>
              <a:rPr lang="en-US" dirty="0">
                <a:hlinkClick r:id="rId2"/>
              </a:rPr>
              <a:t>https://adata.org/factsheet/quicktips-tax</a:t>
            </a:r>
            <a:endParaRPr lang="en-US" dirty="0"/>
          </a:p>
          <a:p>
            <a:r>
              <a:rPr lang="en-US" dirty="0"/>
              <a:t>Consult your tax professional</a:t>
            </a:r>
          </a:p>
        </p:txBody>
      </p:sp>
      <p:sp>
        <p:nvSpPr>
          <p:cNvPr id="4" name="Slide Number Placeholder 3">
            <a:extLst>
              <a:ext uri="{FF2B5EF4-FFF2-40B4-BE49-F238E27FC236}">
                <a16:creationId xmlns:a16="http://schemas.microsoft.com/office/drawing/2014/main" id="{1C80627D-FCC7-DE4C-A5DC-ACCA2D605E7F}"/>
              </a:ext>
            </a:extLst>
          </p:cNvPr>
          <p:cNvSpPr>
            <a:spLocks noGrp="1"/>
          </p:cNvSpPr>
          <p:nvPr>
            <p:ph type="sldNum" sz="quarter" idx="12"/>
          </p:nvPr>
        </p:nvSpPr>
        <p:spPr/>
        <p:txBody>
          <a:bodyPr/>
          <a:lstStyle/>
          <a:p>
            <a:pPr algn="r"/>
            <a:fld id="{2DD240B6-99DF-40F7-BFC7-5DD8D3F7E631}" type="slidenum">
              <a:rPr lang="en-US" smtClean="0"/>
              <a:pPr algn="r"/>
              <a:t>72</a:t>
            </a:fld>
            <a:endParaRPr lang="en-US" dirty="0"/>
          </a:p>
        </p:txBody>
      </p:sp>
      <p:pic>
        <p:nvPicPr>
          <p:cNvPr id="5" name="Picture 4" descr="Logo of ADA National Network">
            <a:extLst>
              <a:ext uri="{FF2B5EF4-FFF2-40B4-BE49-F238E27FC236}">
                <a16:creationId xmlns:a16="http://schemas.microsoft.com/office/drawing/2014/main" id="{90E12615-51CF-C94C-8A34-B29ECD67F6C9}"/>
              </a:ext>
            </a:extLst>
          </p:cNvPr>
          <p:cNvPicPr>
            <a:picLocks noChangeAspect="1"/>
          </p:cNvPicPr>
          <p:nvPr/>
        </p:nvPicPr>
        <p:blipFill>
          <a:blip r:embed="rId3"/>
          <a:stretch>
            <a:fillRect/>
          </a:stretch>
        </p:blipFill>
        <p:spPr>
          <a:xfrm>
            <a:off x="-1588" y="18749"/>
            <a:ext cx="2482370" cy="836995"/>
          </a:xfrm>
          <a:prstGeom prst="rect">
            <a:avLst/>
          </a:prstGeom>
        </p:spPr>
      </p:pic>
    </p:spTree>
    <p:extLst>
      <p:ext uri="{BB962C8B-B14F-4D97-AF65-F5344CB8AC3E}">
        <p14:creationId xmlns:p14="http://schemas.microsoft.com/office/powerpoint/2010/main" val="2437754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B20C-E10A-5349-AC0D-094E2CFE03D5}"/>
              </a:ext>
            </a:extLst>
          </p:cNvPr>
          <p:cNvSpPr>
            <a:spLocks noGrp="1"/>
          </p:cNvSpPr>
          <p:nvPr>
            <p:ph type="title"/>
          </p:nvPr>
        </p:nvSpPr>
        <p:spPr>
          <a:xfrm>
            <a:off x="455612" y="466807"/>
            <a:ext cx="10969943" cy="1143000"/>
          </a:xfrm>
        </p:spPr>
        <p:txBody>
          <a:bodyPr>
            <a:normAutofit/>
          </a:bodyPr>
          <a:lstStyle/>
          <a:p>
            <a:r>
              <a:rPr lang="en-US" sz="3200" dirty="0"/>
              <a:t>Resources</a:t>
            </a:r>
          </a:p>
        </p:txBody>
      </p:sp>
      <p:sp>
        <p:nvSpPr>
          <p:cNvPr id="3" name="Content Placeholder 2">
            <a:extLst>
              <a:ext uri="{FF2B5EF4-FFF2-40B4-BE49-F238E27FC236}">
                <a16:creationId xmlns:a16="http://schemas.microsoft.com/office/drawing/2014/main" id="{7CF06EEE-CE16-F24A-AF91-3ED9615333AA}"/>
              </a:ext>
            </a:extLst>
          </p:cNvPr>
          <p:cNvSpPr>
            <a:spLocks noGrp="1"/>
          </p:cNvSpPr>
          <p:nvPr>
            <p:ph idx="1"/>
          </p:nvPr>
        </p:nvSpPr>
        <p:spPr>
          <a:xfrm>
            <a:off x="150812" y="1609807"/>
            <a:ext cx="11810999" cy="4943393"/>
          </a:xfrm>
        </p:spPr>
        <p:txBody>
          <a:bodyPr>
            <a:normAutofit/>
          </a:bodyPr>
          <a:lstStyle/>
          <a:p>
            <a:r>
              <a:rPr lang="en-US" dirty="0"/>
              <a:t>2010 ADA Standards - </a:t>
            </a:r>
            <a:r>
              <a:rPr lang="en-US" dirty="0">
                <a:hlinkClick r:id="rId2"/>
              </a:rPr>
              <a:t>https://www.ada.gov/regs2010/2010ADAStandards/2010ADAstandards.htm</a:t>
            </a:r>
            <a:r>
              <a:rPr lang="en-US" dirty="0"/>
              <a:t> </a:t>
            </a:r>
          </a:p>
          <a:p>
            <a:r>
              <a:rPr lang="en-US" dirty="0"/>
              <a:t>Medical Diagnostic Equipment - </a:t>
            </a:r>
            <a:r>
              <a:rPr lang="en-US" dirty="0">
                <a:hlinkClick r:id="rId3"/>
              </a:rPr>
              <a:t>https://www.access-board.gov/guidelines-and-standards/health-care/about-this-rulemaking</a:t>
            </a:r>
            <a:r>
              <a:rPr lang="en-US" dirty="0"/>
              <a:t> </a:t>
            </a:r>
          </a:p>
          <a:p>
            <a:r>
              <a:rPr lang="en-US" dirty="0"/>
              <a:t>ADA National Network – </a:t>
            </a:r>
            <a:r>
              <a:rPr lang="en-US" dirty="0">
                <a:hlinkClick r:id="rId4"/>
              </a:rPr>
              <a:t>www.adata.org</a:t>
            </a:r>
            <a:endParaRPr lang="en-US" dirty="0"/>
          </a:p>
          <a:p>
            <a:r>
              <a:rPr lang="en-US" dirty="0"/>
              <a:t>Rocky Mountain ADA Center – </a:t>
            </a:r>
            <a:r>
              <a:rPr lang="en-US" dirty="0">
                <a:hlinkClick r:id="rId5"/>
              </a:rPr>
              <a:t>https://www.rockymountainada.org</a:t>
            </a:r>
            <a:endParaRPr lang="en-US" dirty="0"/>
          </a:p>
          <a:p>
            <a:r>
              <a:rPr lang="en-US" dirty="0"/>
              <a:t>Pacific ADA Center - </a:t>
            </a:r>
            <a:r>
              <a:rPr lang="en-US" dirty="0">
                <a:hlinkClick r:id="rId6"/>
              </a:rPr>
              <a:t>https://www.adapacific.org</a:t>
            </a:r>
            <a:r>
              <a:rPr lang="en-US" dirty="0"/>
              <a:t> </a:t>
            </a:r>
          </a:p>
          <a:p>
            <a:endParaRPr lang="en-US" dirty="0"/>
          </a:p>
        </p:txBody>
      </p:sp>
      <p:sp>
        <p:nvSpPr>
          <p:cNvPr id="4" name="Slide Number Placeholder 3">
            <a:extLst>
              <a:ext uri="{FF2B5EF4-FFF2-40B4-BE49-F238E27FC236}">
                <a16:creationId xmlns:a16="http://schemas.microsoft.com/office/drawing/2014/main" id="{29F6823C-FF42-3B4C-AD3D-DEBB9B6E8A71}"/>
              </a:ext>
            </a:extLst>
          </p:cNvPr>
          <p:cNvSpPr>
            <a:spLocks noGrp="1"/>
          </p:cNvSpPr>
          <p:nvPr>
            <p:ph type="sldNum" sz="quarter" idx="12"/>
          </p:nvPr>
        </p:nvSpPr>
        <p:spPr/>
        <p:txBody>
          <a:bodyPr/>
          <a:lstStyle/>
          <a:p>
            <a:pPr algn="r"/>
            <a:fld id="{2DD240B6-99DF-40F7-BFC7-5DD8D3F7E631}" type="slidenum">
              <a:rPr lang="en-US" smtClean="0"/>
              <a:pPr algn="r"/>
              <a:t>73</a:t>
            </a:fld>
            <a:endParaRPr lang="en-US" dirty="0"/>
          </a:p>
        </p:txBody>
      </p:sp>
      <p:pic>
        <p:nvPicPr>
          <p:cNvPr id="5" name="Picture 4" descr="Logo of ADA National Network">
            <a:extLst>
              <a:ext uri="{FF2B5EF4-FFF2-40B4-BE49-F238E27FC236}">
                <a16:creationId xmlns:a16="http://schemas.microsoft.com/office/drawing/2014/main" id="{E9D7CA47-3B2E-D343-93F2-2ECBA137D402}"/>
              </a:ext>
            </a:extLst>
          </p:cNvPr>
          <p:cNvPicPr>
            <a:picLocks noChangeAspect="1"/>
          </p:cNvPicPr>
          <p:nvPr/>
        </p:nvPicPr>
        <p:blipFill>
          <a:blip r:embed="rId7"/>
          <a:stretch>
            <a:fillRect/>
          </a:stretch>
        </p:blipFill>
        <p:spPr>
          <a:xfrm>
            <a:off x="-1588" y="18749"/>
            <a:ext cx="2482370" cy="836995"/>
          </a:xfrm>
          <a:prstGeom prst="rect">
            <a:avLst/>
          </a:prstGeom>
        </p:spPr>
      </p:pic>
    </p:spTree>
    <p:extLst>
      <p:ext uri="{BB962C8B-B14F-4D97-AF65-F5344CB8AC3E}">
        <p14:creationId xmlns:p14="http://schemas.microsoft.com/office/powerpoint/2010/main" val="85944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p:txBody>
          <a:bodyPr/>
          <a:lstStyle/>
          <a:p>
            <a:r>
              <a:rPr lang="en-US" dirty="0"/>
              <a:t>Parking Requirements</a:t>
            </a:r>
          </a:p>
        </p:txBody>
      </p:sp>
      <p:sp>
        <p:nvSpPr>
          <p:cNvPr id="3" name="Content Placeholder 2">
            <a:extLst>
              <a:ext uri="{FF2B5EF4-FFF2-40B4-BE49-F238E27FC236}">
                <a16:creationId xmlns:a16="http://schemas.microsoft.com/office/drawing/2014/main" id="{8D17BD6B-1433-464D-A320-4610F910B60B}"/>
              </a:ext>
            </a:extLst>
          </p:cNvPr>
          <p:cNvSpPr>
            <a:spLocks noGrp="1"/>
          </p:cNvSpPr>
          <p:nvPr>
            <p:ph idx="1"/>
          </p:nvPr>
        </p:nvSpPr>
        <p:spPr>
          <a:xfrm>
            <a:off x="837981" y="1981200"/>
            <a:ext cx="4749833" cy="4350205"/>
          </a:xfrm>
        </p:spPr>
        <p:txBody>
          <a:bodyPr>
            <a:normAutofit lnSpcReduction="10000"/>
          </a:bodyPr>
          <a:lstStyle/>
          <a:p>
            <a:r>
              <a:rPr lang="en-US" dirty="0"/>
              <a:t>Parking facility includes parking lots and parking structures</a:t>
            </a:r>
          </a:p>
          <a:p>
            <a:r>
              <a:rPr lang="en-US" dirty="0"/>
              <a:t>The number of parking spaces required to be accessible is to be calculated separately for each parking facility; not based on the total number of parking spaces provided in all the parking facilities provided on the site.</a:t>
            </a:r>
          </a:p>
          <a:p>
            <a:endParaRPr lang="en-US" dirty="0"/>
          </a:p>
        </p:txBody>
      </p:sp>
      <p:pic>
        <p:nvPicPr>
          <p:cNvPr id="4" name="Picture 3" descr="Accessible parking spaces outside a large building.">
            <a:extLst>
              <a:ext uri="{FF2B5EF4-FFF2-40B4-BE49-F238E27FC236}">
                <a16:creationId xmlns:a16="http://schemas.microsoft.com/office/drawing/2014/main" id="{4A98E6BD-0658-4393-AE7B-B4E8AB2A3C46}"/>
              </a:ext>
            </a:extLst>
          </p:cNvPr>
          <p:cNvPicPr>
            <a:picLocks noChangeAspect="1"/>
          </p:cNvPicPr>
          <p:nvPr/>
        </p:nvPicPr>
        <p:blipFill>
          <a:blip r:embed="rId2"/>
          <a:stretch>
            <a:fillRect/>
          </a:stretch>
        </p:blipFill>
        <p:spPr>
          <a:xfrm>
            <a:off x="5942012" y="1898196"/>
            <a:ext cx="6168627" cy="4350204"/>
          </a:xfrm>
          <a:prstGeom prst="rect">
            <a:avLst/>
          </a:prstGeom>
        </p:spPr>
      </p:pic>
    </p:spTree>
    <p:extLst>
      <p:ext uri="{BB962C8B-B14F-4D97-AF65-F5344CB8AC3E}">
        <p14:creationId xmlns:p14="http://schemas.microsoft.com/office/powerpoint/2010/main" val="1045101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E6D4-C20C-40D8-AA89-A01ED34B59A4}"/>
              </a:ext>
            </a:extLst>
          </p:cNvPr>
          <p:cNvSpPr>
            <a:spLocks noGrp="1"/>
          </p:cNvSpPr>
          <p:nvPr>
            <p:ph type="title"/>
          </p:nvPr>
        </p:nvSpPr>
        <p:spPr>
          <a:xfrm>
            <a:off x="837982" y="838200"/>
            <a:ext cx="10512862" cy="762000"/>
          </a:xfrm>
        </p:spPr>
        <p:txBody>
          <a:bodyPr/>
          <a:lstStyle/>
          <a:p>
            <a:r>
              <a:rPr lang="en-US" dirty="0"/>
              <a:t>Parking Requirements – Scoping I</a:t>
            </a:r>
          </a:p>
        </p:txBody>
      </p:sp>
      <p:graphicFrame>
        <p:nvGraphicFramePr>
          <p:cNvPr id="5" name="Table 5" descr="• A chart showing the total number of parking spaces provided in a facility on one column and the minimum number of required accessible parking spaces on the other column. As parking spaces increase, first in increments of 25 and then in increments of 100, the required number of accessible parking spaces go up by 1. At 500 it is 2% of total. At 1000, it is 20 plus 1 for each 100 over 1000.">
            <a:extLst>
              <a:ext uri="{FF2B5EF4-FFF2-40B4-BE49-F238E27FC236}">
                <a16:creationId xmlns:a16="http://schemas.microsoft.com/office/drawing/2014/main" id="{97C78BD3-FCEB-4BD5-B7FB-D36A09149F8F}"/>
              </a:ext>
            </a:extLst>
          </p:cNvPr>
          <p:cNvGraphicFramePr>
            <a:graphicFrameLocks noGrp="1"/>
          </p:cNvGraphicFramePr>
          <p:nvPr>
            <p:ph idx="1"/>
            <p:extLst>
              <p:ext uri="{D42A27DB-BD31-4B8C-83A1-F6EECF244321}">
                <p14:modId xmlns:p14="http://schemas.microsoft.com/office/powerpoint/2010/main" val="2958582091"/>
              </p:ext>
            </p:extLst>
          </p:nvPr>
        </p:nvGraphicFramePr>
        <p:xfrm>
          <a:off x="547911" y="1606347"/>
          <a:ext cx="10512862" cy="5175453"/>
        </p:xfrm>
        <a:graphic>
          <a:graphicData uri="http://schemas.openxmlformats.org/drawingml/2006/table">
            <a:tbl>
              <a:tblPr firstRow="1" bandRow="1">
                <a:tableStyleId>{5940675A-B579-460E-94D1-54222C63F5DA}</a:tableStyleId>
              </a:tblPr>
              <a:tblGrid>
                <a:gridCol w="5256431">
                  <a:extLst>
                    <a:ext uri="{9D8B030D-6E8A-4147-A177-3AD203B41FA5}">
                      <a16:colId xmlns:a16="http://schemas.microsoft.com/office/drawing/2014/main" val="865378698"/>
                    </a:ext>
                  </a:extLst>
                </a:gridCol>
                <a:gridCol w="5256431">
                  <a:extLst>
                    <a:ext uri="{9D8B030D-6E8A-4147-A177-3AD203B41FA5}">
                      <a16:colId xmlns:a16="http://schemas.microsoft.com/office/drawing/2014/main" val="2871102326"/>
                    </a:ext>
                  </a:extLst>
                </a:gridCol>
              </a:tblGrid>
              <a:tr h="370743">
                <a:tc gridSpan="2">
                  <a:txBody>
                    <a:bodyPr/>
                    <a:lstStyle/>
                    <a:p>
                      <a:pPr algn="ctr"/>
                      <a:r>
                        <a:rPr lang="en-US" sz="1800" dirty="0">
                          <a:hlinkClick r:id="rId2"/>
                        </a:rPr>
                        <a:t>Table 208.2 </a:t>
                      </a:r>
                      <a:r>
                        <a:rPr lang="en-US" sz="1800" dirty="0"/>
                        <a:t>Parking Spaces</a:t>
                      </a:r>
                    </a:p>
                  </a:txBody>
                  <a:tcPr marL="91416" marR="91416" marT="45708" marB="45708" anchor="ctr"/>
                </a:tc>
                <a:tc hMerge="1">
                  <a:txBody>
                    <a:bodyPr/>
                    <a:lstStyle/>
                    <a:p>
                      <a:endParaRPr lang="en-US"/>
                    </a:p>
                  </a:txBody>
                  <a:tcPr/>
                </a:tc>
                <a:extLst>
                  <a:ext uri="{0D108BD9-81ED-4DB2-BD59-A6C34878D82A}">
                    <a16:rowId xmlns:a16="http://schemas.microsoft.com/office/drawing/2014/main" val="2244840786"/>
                  </a:ext>
                </a:extLst>
              </a:tr>
              <a:tr h="548497">
                <a:tc>
                  <a:txBody>
                    <a:bodyPr/>
                    <a:lstStyle/>
                    <a:p>
                      <a:pPr algn="ctr"/>
                      <a:r>
                        <a:rPr lang="en-US" sz="1800" dirty="0">
                          <a:effectLst/>
                        </a:rPr>
                        <a:t>Total Number of Parking Spaces</a:t>
                      </a:r>
                      <a:br>
                        <a:rPr lang="en-US" sz="1800" dirty="0">
                          <a:effectLst/>
                        </a:rPr>
                      </a:br>
                      <a:r>
                        <a:rPr lang="en-US" sz="1800" dirty="0">
                          <a:effectLst/>
                        </a:rPr>
                        <a:t>Provided in Parking Facility</a:t>
                      </a:r>
                      <a:endParaRPr lang="en-US" sz="1800" dirty="0">
                        <a:effectLst/>
                        <a:latin typeface="Verdana" panose="020B0604030504040204" pitchFamily="34" charset="0"/>
                      </a:endParaRPr>
                    </a:p>
                  </a:txBody>
                  <a:tcPr marL="0" marR="0" marT="0" marB="0" anchor="ctr"/>
                </a:tc>
                <a:tc>
                  <a:txBody>
                    <a:bodyPr/>
                    <a:lstStyle/>
                    <a:p>
                      <a:pPr algn="ctr"/>
                      <a:r>
                        <a:rPr lang="en-US" sz="1800" dirty="0">
                          <a:effectLst/>
                        </a:rPr>
                        <a:t>Minimum Number of Required</a:t>
                      </a:r>
                      <a:br>
                        <a:rPr lang="en-US" sz="1800" dirty="0">
                          <a:effectLst/>
                        </a:rPr>
                      </a:br>
                      <a:r>
                        <a:rPr lang="en-US" sz="1800" dirty="0">
                          <a:effectLst/>
                        </a:rPr>
                        <a:t>Accessible Parking Spaces</a:t>
                      </a:r>
                      <a:endParaRPr lang="en-US" sz="1800" dirty="0">
                        <a:effectLst/>
                        <a:latin typeface="Verdana" panose="020B0604030504040204" pitchFamily="34" charset="0"/>
                      </a:endParaRPr>
                    </a:p>
                  </a:txBody>
                  <a:tcPr marL="0" marR="0" marT="0" marB="0" anchor="ctr"/>
                </a:tc>
                <a:extLst>
                  <a:ext uri="{0D108BD9-81ED-4DB2-BD59-A6C34878D82A}">
                    <a16:rowId xmlns:a16="http://schemas.microsoft.com/office/drawing/2014/main" val="1531299083"/>
                  </a:ext>
                </a:extLst>
              </a:tr>
              <a:tr h="370743">
                <a:tc>
                  <a:txBody>
                    <a:bodyPr/>
                    <a:lstStyle/>
                    <a:p>
                      <a:pPr algn="ctr"/>
                      <a:r>
                        <a:rPr lang="en-US" sz="1800" dirty="0">
                          <a:effectLst/>
                        </a:rPr>
                        <a:t>1 to 25</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1</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2513373598"/>
                  </a:ext>
                </a:extLst>
              </a:tr>
              <a:tr h="370743">
                <a:tc>
                  <a:txBody>
                    <a:bodyPr/>
                    <a:lstStyle/>
                    <a:p>
                      <a:pPr algn="ctr"/>
                      <a:r>
                        <a:rPr lang="en-US" sz="1800" dirty="0">
                          <a:effectLst/>
                        </a:rPr>
                        <a:t>26 to 50</a:t>
                      </a:r>
                      <a:endParaRPr lang="en-US" sz="1800" dirty="0">
                        <a:effectLst/>
                        <a:latin typeface="Verdana" panose="020B0604030504040204" pitchFamily="34" charset="0"/>
                      </a:endParaRPr>
                    </a:p>
                  </a:txBody>
                  <a:tcPr marL="0" marR="0" marT="0" marB="0" anchor="ctr"/>
                </a:tc>
                <a:tc>
                  <a:txBody>
                    <a:bodyPr/>
                    <a:lstStyle/>
                    <a:p>
                      <a:pPr algn="ctr"/>
                      <a:r>
                        <a:rPr lang="en-US" sz="1800" dirty="0">
                          <a:effectLst/>
                        </a:rPr>
                        <a:t>2</a:t>
                      </a:r>
                      <a:endParaRPr lang="en-US" sz="1800" dirty="0">
                        <a:effectLst/>
                        <a:latin typeface="Verdana" panose="020B0604030504040204" pitchFamily="34" charset="0"/>
                      </a:endParaRPr>
                    </a:p>
                  </a:txBody>
                  <a:tcPr marL="0" marR="0" marT="0" marB="0" anchor="ctr"/>
                </a:tc>
                <a:extLst>
                  <a:ext uri="{0D108BD9-81ED-4DB2-BD59-A6C34878D82A}">
                    <a16:rowId xmlns:a16="http://schemas.microsoft.com/office/drawing/2014/main" val="2274910164"/>
                  </a:ext>
                </a:extLst>
              </a:tr>
              <a:tr h="370743">
                <a:tc>
                  <a:txBody>
                    <a:bodyPr/>
                    <a:lstStyle/>
                    <a:p>
                      <a:pPr algn="ctr"/>
                      <a:r>
                        <a:rPr lang="en-US" sz="1800" dirty="0">
                          <a:effectLst/>
                        </a:rPr>
                        <a:t>51 to 75</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3</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2324931509"/>
                  </a:ext>
                </a:extLst>
              </a:tr>
              <a:tr h="370743">
                <a:tc>
                  <a:txBody>
                    <a:bodyPr/>
                    <a:lstStyle/>
                    <a:p>
                      <a:pPr algn="ctr"/>
                      <a:r>
                        <a:rPr lang="en-US" sz="1800" dirty="0">
                          <a:effectLst/>
                        </a:rPr>
                        <a:t>76 to 100</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4</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3635629106"/>
                  </a:ext>
                </a:extLst>
              </a:tr>
              <a:tr h="370743">
                <a:tc>
                  <a:txBody>
                    <a:bodyPr/>
                    <a:lstStyle/>
                    <a:p>
                      <a:pPr algn="ctr"/>
                      <a:r>
                        <a:rPr lang="en-US" sz="1800" dirty="0">
                          <a:effectLst/>
                        </a:rPr>
                        <a:t>101 to 150</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5</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2896402800"/>
                  </a:ext>
                </a:extLst>
              </a:tr>
              <a:tr h="370743">
                <a:tc>
                  <a:txBody>
                    <a:bodyPr/>
                    <a:lstStyle/>
                    <a:p>
                      <a:pPr algn="ctr"/>
                      <a:r>
                        <a:rPr lang="en-US" sz="1800" dirty="0">
                          <a:effectLst/>
                        </a:rPr>
                        <a:t>151 to 200</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6</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1237780128"/>
                  </a:ext>
                </a:extLst>
              </a:tr>
              <a:tr h="370743">
                <a:tc>
                  <a:txBody>
                    <a:bodyPr/>
                    <a:lstStyle/>
                    <a:p>
                      <a:pPr algn="ctr"/>
                      <a:r>
                        <a:rPr lang="en-US" sz="1800" dirty="0">
                          <a:effectLst/>
                        </a:rPr>
                        <a:t>201 to 300</a:t>
                      </a:r>
                      <a:endParaRPr lang="en-US" sz="1800" dirty="0">
                        <a:effectLst/>
                        <a:latin typeface="Verdana" panose="020B0604030504040204" pitchFamily="34" charset="0"/>
                      </a:endParaRPr>
                    </a:p>
                  </a:txBody>
                  <a:tcPr marL="0" marR="0" marT="0" marB="0" anchor="ctr"/>
                </a:tc>
                <a:tc>
                  <a:txBody>
                    <a:bodyPr/>
                    <a:lstStyle/>
                    <a:p>
                      <a:pPr algn="ctr"/>
                      <a:r>
                        <a:rPr lang="en-US" sz="1800">
                          <a:effectLst/>
                        </a:rPr>
                        <a:t>7</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3979642091"/>
                  </a:ext>
                </a:extLst>
              </a:tr>
              <a:tr h="370743">
                <a:tc>
                  <a:txBody>
                    <a:bodyPr/>
                    <a:lstStyle/>
                    <a:p>
                      <a:pPr algn="ctr"/>
                      <a:r>
                        <a:rPr lang="en-US" sz="1800">
                          <a:effectLst/>
                        </a:rPr>
                        <a:t>301 to 400</a:t>
                      </a:r>
                      <a:endParaRPr lang="en-US" sz="1800">
                        <a:effectLst/>
                        <a:latin typeface="Verdana" panose="020B0604030504040204" pitchFamily="34" charset="0"/>
                      </a:endParaRPr>
                    </a:p>
                  </a:txBody>
                  <a:tcPr marL="0" marR="0" marT="0" marB="0" anchor="ctr"/>
                </a:tc>
                <a:tc>
                  <a:txBody>
                    <a:bodyPr/>
                    <a:lstStyle/>
                    <a:p>
                      <a:pPr algn="ctr"/>
                      <a:r>
                        <a:rPr lang="en-US" sz="1800">
                          <a:effectLst/>
                        </a:rPr>
                        <a:t>8</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2854372638"/>
                  </a:ext>
                </a:extLst>
              </a:tr>
              <a:tr h="370743">
                <a:tc>
                  <a:txBody>
                    <a:bodyPr/>
                    <a:lstStyle/>
                    <a:p>
                      <a:pPr algn="ctr"/>
                      <a:r>
                        <a:rPr lang="en-US" sz="1800">
                          <a:effectLst/>
                        </a:rPr>
                        <a:t>401 to 500</a:t>
                      </a:r>
                      <a:endParaRPr lang="en-US" sz="1800">
                        <a:effectLst/>
                        <a:latin typeface="Verdana" panose="020B0604030504040204" pitchFamily="34" charset="0"/>
                      </a:endParaRPr>
                    </a:p>
                  </a:txBody>
                  <a:tcPr marL="0" marR="0" marT="0" marB="0" anchor="ctr"/>
                </a:tc>
                <a:tc>
                  <a:txBody>
                    <a:bodyPr/>
                    <a:lstStyle/>
                    <a:p>
                      <a:pPr algn="ctr"/>
                      <a:r>
                        <a:rPr lang="en-US" sz="1800">
                          <a:effectLst/>
                        </a:rPr>
                        <a:t>9</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880003182"/>
                  </a:ext>
                </a:extLst>
              </a:tr>
              <a:tr h="370743">
                <a:tc>
                  <a:txBody>
                    <a:bodyPr/>
                    <a:lstStyle/>
                    <a:p>
                      <a:pPr algn="ctr"/>
                      <a:r>
                        <a:rPr lang="en-US" sz="1800">
                          <a:effectLst/>
                        </a:rPr>
                        <a:t>501 to 1000</a:t>
                      </a:r>
                      <a:endParaRPr lang="en-US" sz="1800">
                        <a:effectLst/>
                        <a:latin typeface="Verdana" panose="020B0604030504040204" pitchFamily="34" charset="0"/>
                      </a:endParaRPr>
                    </a:p>
                  </a:txBody>
                  <a:tcPr marL="0" marR="0" marT="0" marB="0" anchor="ctr"/>
                </a:tc>
                <a:tc>
                  <a:txBody>
                    <a:bodyPr/>
                    <a:lstStyle/>
                    <a:p>
                      <a:pPr algn="ctr"/>
                      <a:r>
                        <a:rPr lang="en-US" sz="1800">
                          <a:effectLst/>
                        </a:rPr>
                        <a:t>2 percent of total</a:t>
                      </a:r>
                      <a:endParaRPr lang="en-US" sz="1800">
                        <a:effectLst/>
                        <a:latin typeface="Verdana" panose="020B0604030504040204" pitchFamily="34" charset="0"/>
                      </a:endParaRPr>
                    </a:p>
                  </a:txBody>
                  <a:tcPr marL="0" marR="0" marT="0" marB="0" anchor="ctr"/>
                </a:tc>
                <a:extLst>
                  <a:ext uri="{0D108BD9-81ED-4DB2-BD59-A6C34878D82A}">
                    <a16:rowId xmlns:a16="http://schemas.microsoft.com/office/drawing/2014/main" val="3888043825"/>
                  </a:ext>
                </a:extLst>
              </a:tr>
              <a:tr h="548497">
                <a:tc>
                  <a:txBody>
                    <a:bodyPr/>
                    <a:lstStyle/>
                    <a:p>
                      <a:pPr algn="ctr"/>
                      <a:r>
                        <a:rPr lang="en-US" sz="1800" dirty="0">
                          <a:effectLst/>
                        </a:rPr>
                        <a:t>1001 and over</a:t>
                      </a:r>
                      <a:endParaRPr lang="en-US" sz="1800" dirty="0">
                        <a:effectLst/>
                        <a:latin typeface="Verdana" panose="020B0604030504040204" pitchFamily="34" charset="0"/>
                      </a:endParaRPr>
                    </a:p>
                  </a:txBody>
                  <a:tcPr marL="0" marR="0" marT="0" marB="0" anchor="ctr"/>
                </a:tc>
                <a:tc>
                  <a:txBody>
                    <a:bodyPr/>
                    <a:lstStyle/>
                    <a:p>
                      <a:pPr algn="ctr"/>
                      <a:r>
                        <a:rPr lang="en-US" sz="1800" dirty="0">
                          <a:effectLst/>
                        </a:rPr>
                        <a:t>20, plus 1 for each 100, or fraction thereof,</a:t>
                      </a:r>
                    </a:p>
                    <a:p>
                      <a:pPr algn="ctr"/>
                      <a:r>
                        <a:rPr lang="en-US" sz="1800" dirty="0">
                          <a:effectLst/>
                        </a:rPr>
                        <a:t>over 1000</a:t>
                      </a:r>
                      <a:endParaRPr lang="en-US" sz="1800" dirty="0">
                        <a:effectLst/>
                        <a:latin typeface="Verdana" panose="020B0604030504040204" pitchFamily="34" charset="0"/>
                      </a:endParaRPr>
                    </a:p>
                  </a:txBody>
                  <a:tcPr marL="0" marR="0" marT="0" marB="0" anchor="ctr"/>
                </a:tc>
                <a:extLst>
                  <a:ext uri="{0D108BD9-81ED-4DB2-BD59-A6C34878D82A}">
                    <a16:rowId xmlns:a16="http://schemas.microsoft.com/office/drawing/2014/main" val="3626917014"/>
                  </a:ext>
                </a:extLst>
              </a:tr>
            </a:tbl>
          </a:graphicData>
        </a:graphic>
      </p:graphicFrame>
    </p:spTree>
    <p:extLst>
      <p:ext uri="{BB962C8B-B14F-4D97-AF65-F5344CB8AC3E}">
        <p14:creationId xmlns:p14="http://schemas.microsoft.com/office/powerpoint/2010/main" val="2327679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0C675A-9AD3-40BB-AC57-0E9EFA3E4F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education presentation with Pi  (widescreen)</Template>
  <TotalTime>0</TotalTime>
  <Words>4244</Words>
  <Application>Microsoft Office PowerPoint</Application>
  <PresentationFormat>Custom</PresentationFormat>
  <Paragraphs>486</Paragraphs>
  <Slides>73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Arial</vt:lpstr>
      <vt:lpstr>Calibri</vt:lpstr>
      <vt:lpstr>Euphemia</vt:lpstr>
      <vt:lpstr>NMHGBN+Arial,Bold</vt:lpstr>
      <vt:lpstr>Times New Roman</vt:lpstr>
      <vt:lpstr>Verdana</vt:lpstr>
      <vt:lpstr>Office Theme</vt:lpstr>
      <vt:lpstr>Office Theme</vt:lpstr>
      <vt:lpstr> Agenda: Physical Access in Health Care </vt:lpstr>
      <vt:lpstr>Learning Objectives:</vt:lpstr>
      <vt:lpstr>Accessibility in Healthcare</vt:lpstr>
      <vt:lpstr>ADA Overview and Requirements I </vt:lpstr>
      <vt:lpstr>ADA Overview and Requirements II </vt:lpstr>
      <vt:lpstr>ADA Overview and Requirements III</vt:lpstr>
      <vt:lpstr>ADA Overview and Requirements IV</vt:lpstr>
      <vt:lpstr>Parking Requirements</vt:lpstr>
      <vt:lpstr>Parking Requirements – Scoping I</vt:lpstr>
      <vt:lpstr>Parking Requirements – Scoping II</vt:lpstr>
      <vt:lpstr>Parking Requirements – Scoping III</vt:lpstr>
      <vt:lpstr>Parking Requirements – Scoping IV</vt:lpstr>
      <vt:lpstr>Parking Requirements - Location</vt:lpstr>
      <vt:lpstr>Parking Requirements – Design I</vt:lpstr>
      <vt:lpstr>Parking  Requirements –  Design II</vt:lpstr>
      <vt:lpstr>Parking Requirements – Design III</vt:lpstr>
      <vt:lpstr>Parking Requirements – Design IV</vt:lpstr>
      <vt:lpstr>Parking Requirements – Design V</vt:lpstr>
      <vt:lpstr>Passenger Loading Requirements – Scoping I</vt:lpstr>
      <vt:lpstr>Passenger Loading Requirements – Scoping II</vt:lpstr>
      <vt:lpstr>Passenger Loading Requirements – Design I</vt:lpstr>
      <vt:lpstr>Passenger Loading Requirements – Design II</vt:lpstr>
      <vt:lpstr>Passenger Loading Requirements – Design III</vt:lpstr>
      <vt:lpstr>Accessible Routes - Scoping</vt:lpstr>
      <vt:lpstr>Accessible Routes - Location</vt:lpstr>
      <vt:lpstr>Accessible Routes – Design I</vt:lpstr>
      <vt:lpstr>Accessible Routes – Design II</vt:lpstr>
      <vt:lpstr>Accessible Routes – Design III</vt:lpstr>
      <vt:lpstr>Accessible Routes – Design IV</vt:lpstr>
      <vt:lpstr>Accessible  Routes – Design V</vt:lpstr>
      <vt:lpstr>Accessible Entrances - Scoping</vt:lpstr>
      <vt:lpstr>Accessible Entrances – Design I</vt:lpstr>
      <vt:lpstr>Accessible Entrances – Design II</vt:lpstr>
      <vt:lpstr>Accessible Entrances – Design III</vt:lpstr>
      <vt:lpstr>Drive-Thru Medical Testing Sites</vt:lpstr>
      <vt:lpstr>Wheelchair Access at Drive-Thru Testing Sites I</vt:lpstr>
      <vt:lpstr>Wheelchair Access at Drive-Thru Testing Sites II</vt:lpstr>
      <vt:lpstr>Walk-Up Services at Drive-Thru Sites</vt:lpstr>
      <vt:lpstr>Accessible Routes</vt:lpstr>
      <vt:lpstr>Walking Surfaces in Accessible Routes</vt:lpstr>
      <vt:lpstr>Accessible Route Multi-Story Exception </vt:lpstr>
      <vt:lpstr>Elevator Exemption</vt:lpstr>
      <vt:lpstr>Employee Work Areas &amp; Exempt Areas</vt:lpstr>
      <vt:lpstr>Example: Medical Care Suite</vt:lpstr>
      <vt:lpstr>Doors</vt:lpstr>
      <vt:lpstr>Maneuvering Clearances</vt:lpstr>
      <vt:lpstr>Maneuvering Clearances - Overlap</vt:lpstr>
      <vt:lpstr>Maneuvering Clearances - Offset</vt:lpstr>
      <vt:lpstr>Maneuvering Clearances – Recessed Door</vt:lpstr>
      <vt:lpstr>Maneuvering Clearances at Doors/Gates Table</vt:lpstr>
      <vt:lpstr>Clustered Areas</vt:lpstr>
      <vt:lpstr>Example: Medical Care Suite</vt:lpstr>
      <vt:lpstr>Clustered Toilet Rooms</vt:lpstr>
      <vt:lpstr>Toilet Rooms (§603)</vt:lpstr>
      <vt:lpstr>Toilet Rooms – Exterior Door Maneuvering Clearance</vt:lpstr>
      <vt:lpstr>Toilet Rooms - Clear Floor Space at Toilet for Approach &amp; Transfer</vt:lpstr>
      <vt:lpstr>Toilet Rooms – Turning Space</vt:lpstr>
      <vt:lpstr>Toilet Rooms - Clear Floor Space at Fixtures &amp; Elements</vt:lpstr>
      <vt:lpstr>Toilet Rooms - Interior Door Maneuvering Clearance</vt:lpstr>
      <vt:lpstr>Toilet Rooms – No Overlap of Lavatory &amp; Toilet Clearances</vt:lpstr>
      <vt:lpstr>Toilet Rooms – Interior Door Maneuvering Clearance</vt:lpstr>
      <vt:lpstr>Toilet Rooms – Out-swinging Doors</vt:lpstr>
      <vt:lpstr>Accessible Check-In Areas</vt:lpstr>
      <vt:lpstr>Accessible Examination Rooms</vt:lpstr>
      <vt:lpstr>Medical Diagnostic Equipment (MDE) Standards </vt:lpstr>
      <vt:lpstr>Equipment Covered</vt:lpstr>
      <vt:lpstr>Equipment Not Covered</vt:lpstr>
      <vt:lpstr>MDE Technical Requirements</vt:lpstr>
      <vt:lpstr>Supine, Prone or Side-Lying MDE Transfer Surface</vt:lpstr>
      <vt:lpstr>Seated in a Wheelchair Pass Through Entry/ Exit MDE</vt:lpstr>
      <vt:lpstr>Standing MDE Requirements</vt:lpstr>
      <vt:lpstr>Tax Incentives</vt:lpstr>
      <vt:lpstr>Resources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2016-10-06T12:05:56Z</dcterms:created>
  <dcterms:modified xsi:type="dcterms:W3CDTF">2020-07-23T16:03:26Z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y fmtid="{D5CDD505-2E9C-101B-9397-08002B2CF9AE}" pid="3" name="_NewReviewCycle">
    <vt:lpwstr/>
  </property>
</Properties>
</file>